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3" r:id="rId5"/>
    <p:sldId id="265" r:id="rId6"/>
    <p:sldId id="273" r:id="rId7"/>
    <p:sldId id="266" r:id="rId8"/>
    <p:sldId id="258" r:id="rId9"/>
    <p:sldId id="259" r:id="rId10"/>
    <p:sldId id="260" r:id="rId11"/>
    <p:sldId id="275" r:id="rId12"/>
    <p:sldId id="267" r:id="rId13"/>
    <p:sldId id="269" r:id="rId14"/>
    <p:sldId id="268" r:id="rId15"/>
    <p:sldId id="272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-18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Вопрс1</c:v>
                </c:pt>
                <c:pt idx="1">
                  <c:v>Вопрос2</c:v>
                </c:pt>
                <c:pt idx="2">
                  <c:v>Вопрс3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75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Вопрс1</c:v>
                </c:pt>
                <c:pt idx="1">
                  <c:v>Вопрос2</c:v>
                </c:pt>
                <c:pt idx="2">
                  <c:v>Вопрс3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Вопрс1</c:v>
                </c:pt>
                <c:pt idx="1">
                  <c:v>Вопрос2</c:v>
                </c:pt>
                <c:pt idx="2">
                  <c:v>Вопрс3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10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Вопрс1</c:v>
                </c:pt>
                <c:pt idx="1">
                  <c:v>Вопрос2</c:v>
                </c:pt>
                <c:pt idx="2">
                  <c:v>Вопрс3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25</c:v>
                </c:pt>
              </c:numCache>
            </c:numRef>
          </c:val>
        </c:ser>
        <c:shape val="cylinder"/>
        <c:axId val="38884096"/>
        <c:axId val="48824704"/>
        <c:axId val="0"/>
      </c:bar3DChart>
      <c:catAx>
        <c:axId val="38884096"/>
        <c:scaling>
          <c:orientation val="minMax"/>
        </c:scaling>
        <c:axPos val="b"/>
        <c:tickLblPos val="nextTo"/>
        <c:crossAx val="48824704"/>
        <c:crosses val="autoZero"/>
        <c:auto val="1"/>
        <c:lblAlgn val="ctr"/>
        <c:lblOffset val="100"/>
      </c:catAx>
      <c:valAx>
        <c:axId val="48824704"/>
        <c:scaling>
          <c:orientation val="minMax"/>
        </c:scaling>
        <c:axPos val="l"/>
        <c:majorGridlines/>
        <c:numFmt formatCode="General" sourceLinked="1"/>
        <c:tickLblPos val="nextTo"/>
        <c:crossAx val="3888409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проба№1</c:v>
                </c:pt>
                <c:pt idx="1">
                  <c:v>проба№2</c:v>
                </c:pt>
                <c:pt idx="2">
                  <c:v>проба№3</c:v>
                </c:pt>
                <c:pt idx="3">
                  <c:v>проба№4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проба№1</c:v>
                </c:pt>
                <c:pt idx="1">
                  <c:v>проба№2</c:v>
                </c:pt>
                <c:pt idx="2">
                  <c:v>проба№3</c:v>
                </c:pt>
                <c:pt idx="3">
                  <c:v>проба№4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проба№1</c:v>
                </c:pt>
                <c:pt idx="1">
                  <c:v>проба№2</c:v>
                </c:pt>
                <c:pt idx="2">
                  <c:v>проба№3</c:v>
                </c:pt>
                <c:pt idx="3">
                  <c:v>проба№4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49025408"/>
        <c:axId val="49026944"/>
        <c:axId val="0"/>
      </c:bar3DChart>
      <c:catAx>
        <c:axId val="49025408"/>
        <c:scaling>
          <c:orientation val="minMax"/>
        </c:scaling>
        <c:axPos val="b"/>
        <c:tickLblPos val="nextTo"/>
        <c:crossAx val="49026944"/>
        <c:crosses val="autoZero"/>
        <c:auto val="1"/>
        <c:lblAlgn val="ctr"/>
        <c:lblOffset val="100"/>
      </c:catAx>
      <c:valAx>
        <c:axId val="49026944"/>
        <c:scaling>
          <c:orientation val="minMax"/>
        </c:scaling>
        <c:axPos val="l"/>
        <c:majorGridlines/>
        <c:numFmt formatCode="General" sourceLinked="1"/>
        <c:tickLblPos val="nextTo"/>
        <c:crossAx val="490254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8931741357670942E-2"/>
          <c:y val="0.10923038465811497"/>
          <c:w val="0.8774750336382382"/>
          <c:h val="0.7547505405382309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51049984"/>
        <c:axId val="51051520"/>
        <c:axId val="32716096"/>
      </c:bar3DChart>
      <c:catAx>
        <c:axId val="51049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1051520"/>
        <c:crosses val="autoZero"/>
        <c:auto val="1"/>
        <c:lblAlgn val="ctr"/>
        <c:lblOffset val="100"/>
      </c:catAx>
      <c:valAx>
        <c:axId val="51051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51049984"/>
        <c:crosses val="autoZero"/>
        <c:crossBetween val="between"/>
      </c:valAx>
      <c:serAx>
        <c:axId val="32716096"/>
        <c:scaling>
          <c:orientation val="minMax"/>
        </c:scaling>
        <c:axPos val="b"/>
        <c:tickLblPos val="nextTo"/>
        <c:crossAx val="51051520"/>
        <c:crosses val="autoZero"/>
      </c:ser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4.1108917622638332E-2"/>
          <c:y val="0.10878575220037286"/>
          <c:w val="0.84505437192638611"/>
          <c:h val="0.6457507807774445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проба№1</c:v>
                </c:pt>
                <c:pt idx="1">
                  <c:v>проба№4</c:v>
                </c:pt>
                <c:pt idx="2">
                  <c:v>проба№3</c:v>
                </c:pt>
                <c:pt idx="3">
                  <c:v>проба№4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проба№1</c:v>
                </c:pt>
                <c:pt idx="1">
                  <c:v>проба№4</c:v>
                </c:pt>
                <c:pt idx="2">
                  <c:v>проба№3</c:v>
                </c:pt>
                <c:pt idx="3">
                  <c:v>проба№4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hape val="cone"/>
        <c:axId val="49150208"/>
        <c:axId val="51183616"/>
        <c:axId val="49137408"/>
      </c:bar3DChart>
      <c:catAx>
        <c:axId val="49150208"/>
        <c:scaling>
          <c:orientation val="minMax"/>
        </c:scaling>
        <c:axPos val="b"/>
        <c:tickLblPos val="nextTo"/>
        <c:crossAx val="51183616"/>
        <c:crosses val="autoZero"/>
        <c:auto val="1"/>
        <c:lblAlgn val="ctr"/>
        <c:lblOffset val="100"/>
      </c:catAx>
      <c:valAx>
        <c:axId val="51183616"/>
        <c:scaling>
          <c:orientation val="minMax"/>
        </c:scaling>
        <c:axPos val="l"/>
        <c:majorGridlines/>
        <c:numFmt formatCode="General" sourceLinked="1"/>
        <c:tickLblPos val="nextTo"/>
        <c:crossAx val="49150208"/>
        <c:crosses val="autoZero"/>
        <c:crossBetween val="between"/>
      </c:valAx>
      <c:serAx>
        <c:axId val="49137408"/>
        <c:scaling>
          <c:orientation val="minMax"/>
        </c:scaling>
        <c:axPos val="b"/>
        <c:tickLblPos val="nextTo"/>
        <c:crossAx val="51183616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53224960"/>
        <c:axId val="53226496"/>
        <c:axId val="51246848"/>
      </c:bar3DChart>
      <c:catAx>
        <c:axId val="53224960"/>
        <c:scaling>
          <c:orientation val="minMax"/>
        </c:scaling>
        <c:axPos val="b"/>
        <c:tickLblPos val="nextTo"/>
        <c:crossAx val="53226496"/>
        <c:crosses val="autoZero"/>
        <c:auto val="1"/>
        <c:lblAlgn val="ctr"/>
        <c:lblOffset val="100"/>
      </c:catAx>
      <c:valAx>
        <c:axId val="53226496"/>
        <c:scaling>
          <c:orientation val="minMax"/>
        </c:scaling>
        <c:axPos val="l"/>
        <c:majorGridlines/>
        <c:numFmt formatCode="General" sourceLinked="1"/>
        <c:tickLblPos val="nextTo"/>
        <c:crossAx val="53224960"/>
        <c:crosses val="autoZero"/>
        <c:crossBetween val="between"/>
      </c:valAx>
      <c:serAx>
        <c:axId val="51246848"/>
        <c:scaling>
          <c:orientation val="minMax"/>
        </c:scaling>
        <c:axPos val="b"/>
        <c:tickLblPos val="nextTo"/>
        <c:crossAx val="53226496"/>
        <c:crosses val="autoZero"/>
      </c:ser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Проба1</c:v>
                </c:pt>
                <c:pt idx="1">
                  <c:v>Проба2</c:v>
                </c:pt>
                <c:pt idx="2">
                  <c:v>Проба3</c:v>
                </c:pt>
                <c:pt idx="3">
                  <c:v>Проба4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52587904"/>
        <c:axId val="52593792"/>
        <c:axId val="53277568"/>
      </c:bar3DChart>
      <c:catAx>
        <c:axId val="52587904"/>
        <c:scaling>
          <c:orientation val="minMax"/>
        </c:scaling>
        <c:axPos val="b"/>
        <c:tickLblPos val="nextTo"/>
        <c:crossAx val="52593792"/>
        <c:crosses val="autoZero"/>
        <c:auto val="1"/>
        <c:lblAlgn val="ctr"/>
        <c:lblOffset val="100"/>
      </c:catAx>
      <c:valAx>
        <c:axId val="52593792"/>
        <c:scaling>
          <c:orientation val="minMax"/>
        </c:scaling>
        <c:axPos val="l"/>
        <c:majorGridlines/>
        <c:numFmt formatCode="General" sourceLinked="1"/>
        <c:tickLblPos val="nextTo"/>
        <c:crossAx val="52587904"/>
        <c:crosses val="autoZero"/>
        <c:crossBetween val="between"/>
      </c:valAx>
      <c:serAx>
        <c:axId val="53277568"/>
        <c:scaling>
          <c:orientation val="minMax"/>
        </c:scaling>
        <c:axPos val="b"/>
        <c:tickLblPos val="nextTo"/>
        <c:crossAx val="52593792"/>
        <c:crosses val="autoZero"/>
      </c:ser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DE2E-2F03-4EC2-83B7-CCB98634E1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BC6E-3009-4ACC-8F09-E65F5762A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12961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6000" b="1" dirty="0" smtClean="0"/>
              <a:t>«Исследование питьевой воды города Сальска»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4896544" cy="1728192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tx1"/>
                </a:solidFill>
              </a:rPr>
              <a:t>Работу выполнила</a:t>
            </a:r>
          </a:p>
          <a:p>
            <a:r>
              <a:rPr lang="ru-RU" sz="11200" b="1" dirty="0" err="1" smtClean="0">
                <a:solidFill>
                  <a:schemeClr val="tx1"/>
                </a:solidFill>
              </a:rPr>
              <a:t>Муженко</a:t>
            </a:r>
            <a:r>
              <a:rPr lang="ru-RU" sz="11200" b="1" dirty="0" smtClean="0">
                <a:solidFill>
                  <a:schemeClr val="tx1"/>
                </a:solidFill>
              </a:rPr>
              <a:t>   Валерия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ученица 9 « А «класса 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МБОУСОШ№7 г.Сальска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         </a:t>
            </a:r>
          </a:p>
        </p:txBody>
      </p:sp>
      <p:pic>
        <p:nvPicPr>
          <p:cNvPr id="5" name="Рисунок 4" descr="В нескольких детских лагерях ВКО питьевая вода была опасна для здоровья / Казахстанский агрегатор новостей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7240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02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98399544"/>
              </p:ext>
            </p:extLst>
          </p:nvPr>
        </p:nvGraphicFramePr>
        <p:xfrm>
          <a:off x="179512" y="476673"/>
          <a:ext cx="8496943" cy="3016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834309"/>
                <a:gridCol w="4286371"/>
                <a:gridCol w="1080119"/>
              </a:tblGrid>
              <a:tr h="51410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Проба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Интенсив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indent="901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Характер проявления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indent="27940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№1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Слабая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Вкус и привкус заметен,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если обратить на это внимание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4105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№2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Слабая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Вкус и привкус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заметен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, если обратить на это внимание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514105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№3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Заметная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Вкус и привкус замечаются легко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851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№4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Очень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  слабая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 Вкус и привкус не ощущаются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15841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Определение вкуса и </a:t>
            </a:r>
            <a:r>
              <a:rPr lang="ru-RU" sz="2800" b="1" dirty="0" smtClean="0"/>
              <a:t>привкуса</a:t>
            </a:r>
            <a:endParaRPr lang="ru-RU" sz="28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2852936"/>
          <a:ext cx="84249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92181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Вывод:  Наиболее яркий вкус имеет вода из пробы №3. Вкус и привкус воды  определяется наличием растворенных в воде веществ ,следовательно в пробе №3 растворенных веществ больше, чем в других образцах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33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вода\фотки\SDC15488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240360" cy="287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F:\вода\фотки\SDC15489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324349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661248"/>
            <a:ext cx="243705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Вывод: во всех пробах вода оказалась прозрачной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10652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Определение</a:t>
            </a: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прозрачности воды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Описание ОТКРЫТОЕ АКЦИОНЕРНОЕ ОБЩЕСТВО &quot;ВОДОКАНАЛ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456432" y="2708920"/>
            <a:ext cx="2699744" cy="4320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848" y="404664"/>
            <a:ext cx="7174560" cy="57606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Определение жесткости.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Вывод: В пробе №1, №2  -вода мягкая, </a:t>
            </a:r>
            <a:br>
              <a:rPr lang="ru-RU" sz="2700" dirty="0" smtClean="0"/>
            </a:br>
            <a:r>
              <a:rPr lang="ru-RU" sz="2700" dirty="0" smtClean="0"/>
              <a:t>в пробе  №3 -вода менее</a:t>
            </a:r>
            <a:br>
              <a:rPr lang="ru-RU" sz="2700" dirty="0" smtClean="0"/>
            </a:br>
            <a:r>
              <a:rPr lang="ru-RU" sz="2700" dirty="0" smtClean="0"/>
              <a:t> жесткая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В пробе  №4-более жесткая</a:t>
            </a:r>
            <a:endParaRPr lang="ru-RU" sz="2700" dirty="0"/>
          </a:p>
        </p:txBody>
      </p:sp>
      <p:pic>
        <p:nvPicPr>
          <p:cNvPr id="5" name="Рисунок 4" descr="C:\Users\Елена Николаевна\Desktop\фото\Изображение 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56792"/>
            <a:ext cx="2412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 Николаевна\Desktop\фото\Изображение 025.jpg"/>
          <p:cNvPicPr/>
          <p:nvPr/>
        </p:nvPicPr>
        <p:blipFill>
          <a:blip r:embed="rId3" cstate="print"/>
          <a:srcRect l="23188" t="33941" r="24641"/>
          <a:stretch>
            <a:fillRect/>
          </a:stretch>
        </p:blipFill>
        <p:spPr bwMode="auto">
          <a:xfrm>
            <a:off x="6588224" y="4797152"/>
            <a:ext cx="2412776" cy="18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1412776"/>
          <a:ext cx="46085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128792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Вывод:  Проба №1 и проба №2 имеет рН=6. Проба №3 имеет рН=7.Проба№4 имеет  рН=6,5.Больше всего соответствует данному показателю </a:t>
            </a:r>
            <a:r>
              <a:rPr lang="ru-RU" sz="2400" dirty="0" err="1" smtClean="0"/>
              <a:t>бутиллированная</a:t>
            </a:r>
            <a:r>
              <a:rPr lang="ru-RU" sz="2400" dirty="0" smtClean="0"/>
              <a:t> вода</a:t>
            </a:r>
            <a:endParaRPr lang="ru-RU" sz="2400" dirty="0"/>
          </a:p>
        </p:txBody>
      </p:sp>
      <p:pic>
        <p:nvPicPr>
          <p:cNvPr id="5" name="Рисунок 4" descr="C:\Users\Елена Николаевна\Desktop\фото\Изображение 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952328" cy="273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31640" y="205740"/>
            <a:ext cx="6912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Определение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3455988" y="908720"/>
          <a:ext cx="50044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Описание ОТКРЫТОЕ АКЦИОНЕРНОЕ ОБЩЕСТВО &quot;ВОДОКАНАЛ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54480"/>
            <a:ext cx="4896544" cy="19794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Вывод: </a:t>
            </a:r>
            <a:br>
              <a:rPr lang="ru-RU" dirty="0" smtClean="0"/>
            </a:br>
            <a:r>
              <a:rPr lang="ru-RU" sz="2000" dirty="0" smtClean="0"/>
              <a:t>в пробе №1 была сильная </a:t>
            </a:r>
            <a:r>
              <a:rPr lang="ru-RU" sz="2000" dirty="0" err="1" smtClean="0"/>
              <a:t>мутьв</a:t>
            </a:r>
            <a:r>
              <a:rPr lang="ru-RU" sz="2000" dirty="0" smtClean="0"/>
              <a:t> пробе №2 образовались </a:t>
            </a:r>
            <a:r>
              <a:rPr lang="ru-RU" sz="2000" dirty="0" err="1" smtClean="0"/>
              <a:t>хлопья,.В</a:t>
            </a:r>
            <a:r>
              <a:rPr lang="ru-RU" sz="2000" dirty="0" smtClean="0"/>
              <a:t> пробе №3образовался белый осадок</a:t>
            </a:r>
            <a:br>
              <a:rPr lang="ru-RU" sz="2000" dirty="0" smtClean="0"/>
            </a:br>
            <a:r>
              <a:rPr lang="ru-RU" sz="2000" dirty="0" smtClean="0"/>
              <a:t> В пробе №4мути практически не было,</a:t>
            </a:r>
            <a:br>
              <a:rPr lang="ru-RU" sz="2000" dirty="0" smtClean="0"/>
            </a:br>
            <a:r>
              <a:rPr lang="ru-RU" sz="2000" dirty="0" smtClean="0"/>
              <a:t>наличие  хлоридов в природных водах может быть связано с нахождением в них солей.</a:t>
            </a:r>
            <a:endParaRPr lang="ru-RU" sz="2000" dirty="0"/>
          </a:p>
        </p:txBody>
      </p:sp>
      <p:pic>
        <p:nvPicPr>
          <p:cNvPr id="4" name="Рисунок 3" descr="C:\Users\Елена Николаевна\Desktop\фото\Изображение 019.jpg"/>
          <p:cNvPicPr/>
          <p:nvPr/>
        </p:nvPicPr>
        <p:blipFill>
          <a:blip r:embed="rId2" cstate="print"/>
          <a:srcRect l="23332" t="-129" r="11211"/>
          <a:stretch>
            <a:fillRect/>
          </a:stretch>
        </p:blipFill>
        <p:spPr bwMode="auto">
          <a:xfrm>
            <a:off x="5292080" y="1196752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08774" y="-33010"/>
            <a:ext cx="4126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Наличие хлоридов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Описание ОТКРЫТОЕ АКЦИОНЕРНОЕ ОБЩЕСТВО &quot;ВОДОКАНАЛ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6886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Выводы</a:t>
            </a: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1.Я определили физические и химические  показатели воды .</a:t>
            </a:r>
            <a:br>
              <a:rPr lang="ru-RU" dirty="0" smtClean="0"/>
            </a:br>
            <a:r>
              <a:rPr lang="ru-RU" dirty="0" smtClean="0"/>
              <a:t>2.После выполнения практической работы я смогла  сделать вывод о качестве питьевой воды г.Сальска: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А).</a:t>
            </a:r>
            <a:r>
              <a:rPr lang="ru-RU" dirty="0" err="1" smtClean="0"/>
              <a:t>Сальская</a:t>
            </a:r>
            <a:r>
              <a:rPr lang="ru-RU" dirty="0" smtClean="0"/>
              <a:t> вода пригодна для питья и приготовления пищи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Б).Ее химические и  физические качества соответствуют нормам</a:t>
            </a:r>
            <a:br>
              <a:rPr lang="ru-RU" dirty="0" smtClean="0"/>
            </a:br>
            <a:r>
              <a:rPr lang="ru-RU" dirty="0" smtClean="0"/>
              <a:t>В).Питьевая вода, прошедшая по трубам, нуждается в дополнительной очистке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3.В результате проведенных исследований, я считаю, что моя гипотеза подтвердилась, поставленные мною цель и задачи выполнены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4.В ходе работы я  изучила подборку  литературы и интернет -</a:t>
            </a:r>
            <a:r>
              <a:rPr lang="ru-RU" dirty="0" err="1" smtClean="0"/>
              <a:t>рессурсы</a:t>
            </a:r>
            <a:r>
              <a:rPr lang="ru-RU" dirty="0" smtClean="0"/>
              <a:t>  по теме и освоила простейшую методику определения качества питьевой воды;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5.Полученные результаты оформила в виде таблицы.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5" descr="COWVCA2IABXDCAUFNTZSCAVQ3ALKCA0J9CQPCAIALQYVCAQ0LO18CADPO8TYCAT7OGZKCAEM3I4LCAZ9UVCHCA4DMJAWCA4L49T8CAPE2EW6CAP4BFP3CAX5F821CAGN0V02CAP5GXLMCASXK1YDCAZ2EU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33256"/>
            <a:ext cx="1462805" cy="9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 ОТКРЫТОЕ АКЦИОНЕРНОЕ ОБЩЕСТВО &quot;ВОДОКАНАЛ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267744" y="8253536"/>
          <a:ext cx="24955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"/>
                <a:gridCol w="499110"/>
                <a:gridCol w="499110"/>
                <a:gridCol w="499110"/>
                <a:gridCol w="49911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5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397000"/>
          <a:ext cx="8424935" cy="528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84176"/>
                <a:gridCol w="1728192"/>
                <a:gridCol w="1656184"/>
                <a:gridCol w="1584175"/>
              </a:tblGrid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Проба№1</a:t>
                      </a:r>
                      <a:endParaRPr lang="ru-RU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Проба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Проба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Проба №4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Цвет,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градусы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Запах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20 </a:t>
                      </a:r>
                      <a:r>
                        <a:rPr lang="ru-RU" sz="1600" baseline="300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С/60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Привкус</a:t>
                      </a: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Прозрачность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прозрачная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прозрачная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прозрачная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прозрачная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Жесткость</a:t>
                      </a: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мягкая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мягкая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Менее жесткая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Жесткая 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Кислотность</a:t>
                      </a: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Хлориды, г/л</a:t>
                      </a: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0,01-0,05 г/л,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0,005-0,1  г/л.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Более 0,1г/л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0,001-0,01 г/л.</a:t>
                      </a:r>
                    </a:p>
                  </a:txBody>
                  <a:tcPr marL="68580" marR="68580" marT="0" marB="0"/>
                </a:tc>
              </a:tr>
              <a:tr h="529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Сульфаты, мг/л</a:t>
                      </a:r>
                      <a:endParaRPr lang="ru-RU" sz="16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5-10 мг/л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5-10 мг/л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10-100 мг/л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0-5 мг/л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615479" y="109753"/>
            <a:ext cx="10374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Результаты исследования водопроводной воды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г.Сальска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Описание ОТКРЫТОЕ АКЦИОНЕРНОЕ ОБЩЕСТВО &quot;ВОДОКАНАЛ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31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Елена Николаевна\Desktop\фото\Изображение 037.jpg"/>
          <p:cNvPicPr/>
          <p:nvPr/>
        </p:nvPicPr>
        <p:blipFill>
          <a:blip r:embed="rId2" cstate="print"/>
          <a:srcRect l="19971" r="4353" b="15942"/>
          <a:stretch>
            <a:fillRect/>
          </a:stretch>
        </p:blipFill>
        <p:spPr bwMode="auto">
          <a:xfrm>
            <a:off x="2325911" y="1557169"/>
            <a:ext cx="2606129" cy="37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Елена Николаевна\Desktop\фото\Изображение 020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97310" y="3465062"/>
            <a:ext cx="28996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H="1">
            <a:off x="3563888" y="3212976"/>
            <a:ext cx="600008" cy="3238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6886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           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r>
              <a:rPr lang="ru-RU" sz="2700" b="1" dirty="0" smtClean="0"/>
              <a:t>Цель работы:</a:t>
            </a:r>
            <a:r>
              <a:rPr lang="ru-RU" sz="2700" dirty="0" smtClean="0"/>
              <a:t> Ознакомиться с качеством водопроводной воды и возможностью использования ее</a:t>
            </a:r>
            <a:br>
              <a:rPr lang="ru-RU" sz="2700" dirty="0" smtClean="0"/>
            </a:br>
            <a:r>
              <a:rPr lang="ru-RU" sz="2700" dirty="0" smtClean="0"/>
              <a:t> для питья.</a:t>
            </a:r>
            <a:br>
              <a:rPr lang="ru-RU" sz="2700" dirty="0" smtClean="0"/>
            </a:br>
            <a:r>
              <a:rPr lang="ru-RU" sz="2700" b="1" dirty="0" smtClean="0"/>
              <a:t>Задачи: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1.Познакомиться с </a:t>
            </a:r>
            <a:r>
              <a:rPr lang="ru-RU" sz="2700" dirty="0" smtClean="0"/>
              <a:t>литературой </a:t>
            </a:r>
            <a:r>
              <a:rPr lang="ru-RU" sz="2700" dirty="0" smtClean="0"/>
              <a:t>по данной теме.</a:t>
            </a:r>
            <a:br>
              <a:rPr lang="ru-RU" sz="2700" dirty="0" smtClean="0"/>
            </a:br>
            <a:r>
              <a:rPr lang="ru-RU" sz="2700" dirty="0" smtClean="0"/>
              <a:t>2.Посетить АО «Водоканал» с целью выяснения источников поступления воды в дома.</a:t>
            </a:r>
            <a:br>
              <a:rPr lang="ru-RU" sz="2700" dirty="0" smtClean="0"/>
            </a:br>
            <a:r>
              <a:rPr lang="ru-RU" sz="2700" dirty="0" smtClean="0"/>
              <a:t>3.Выяснить   требования, предъявляемые  к качеству воды.</a:t>
            </a:r>
            <a:br>
              <a:rPr lang="ru-RU" sz="2700" dirty="0" smtClean="0"/>
            </a:br>
            <a:r>
              <a:rPr lang="ru-RU" sz="2700" dirty="0" smtClean="0"/>
              <a:t>4.Оценить качество водопроводной воды, которую используют горожане.</a:t>
            </a:r>
            <a:br>
              <a:rPr lang="ru-RU" sz="2700" dirty="0" smtClean="0"/>
            </a:br>
            <a:r>
              <a:rPr lang="ru-RU" sz="2700" dirty="0" smtClean="0"/>
              <a:t>5.Выявить наиболее простые меры очистки воды.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Рисунок 3" descr="Описание ОТКРЫТОЕ АКЦИОНЕРНОЕ ОБЩЕСТВО &quot;ВОДОКАНАЛ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63905" cy="7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72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848" y="404664"/>
            <a:ext cx="7534600" cy="3129282"/>
          </a:xfrm>
        </p:spPr>
        <p:txBody>
          <a:bodyPr>
            <a:noAutofit/>
          </a:bodyPr>
          <a:lstStyle/>
          <a:p>
            <a:r>
              <a:rPr lang="ru-RU" sz="4800" dirty="0" smtClean="0"/>
              <a:t>Здание </a:t>
            </a:r>
            <a:r>
              <a:rPr lang="ru-RU" sz="4800" dirty="0" err="1" smtClean="0"/>
              <a:t>Сальского</a:t>
            </a:r>
            <a:r>
              <a:rPr lang="ru-RU" sz="4800" dirty="0" smtClean="0"/>
              <a:t> АО «Водоканал»</a:t>
            </a:r>
            <a:endParaRPr lang="ru-RU" sz="4800" dirty="0"/>
          </a:p>
        </p:txBody>
      </p:sp>
      <p:pic>
        <p:nvPicPr>
          <p:cNvPr id="1026" name="Picture 2" descr="C:\Users\Елена Николаевна\Desktop\264038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087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48872" cy="144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Состояние городского водопровода</a:t>
            </a:r>
            <a:endParaRPr lang="ru-RU" sz="3200" dirty="0"/>
          </a:p>
        </p:txBody>
      </p:sp>
      <p:pic>
        <p:nvPicPr>
          <p:cNvPr id="7" name="Picture 3" descr="C:\Users\Елена Николаевна\Desktop\image106331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2664296" cy="2516113"/>
          </a:xfrm>
          <a:prstGeom prst="rect">
            <a:avLst/>
          </a:prstGeom>
          <a:noFill/>
        </p:spPr>
      </p:pic>
      <p:pic>
        <p:nvPicPr>
          <p:cNvPr id="8" name="Picture 2" descr="C:\Users\Елена Николаевна\Desktop\6672490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036317" cy="253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104456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СОЦИОЛОГИЧЕСКИЙ ОПРОС </a:t>
            </a:r>
            <a:r>
              <a:rPr lang="ru-RU" sz="3200" dirty="0" smtClean="0"/>
              <a:t>УЧАЩИХСЯ</a:t>
            </a:r>
            <a:endParaRPr lang="ru-RU" sz="3200" dirty="0"/>
          </a:p>
        </p:txBody>
      </p:sp>
      <p:pic>
        <p:nvPicPr>
          <p:cNvPr id="4" name="Рисунок 3" descr="C:\Users\Елена Николаевна\Desktop\фото\Изображение 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67240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Елена Николаевна\Desktop\фото\Изображение 007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 r="14985" b="19259"/>
          <a:stretch>
            <a:fillRect/>
          </a:stretch>
        </p:blipFill>
        <p:spPr bwMode="auto">
          <a:xfrm>
            <a:off x="4572000" y="3284984"/>
            <a:ext cx="4224337" cy="30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7" y="1988840"/>
            <a:ext cx="3960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ОБРАБОТКА              РЕЗУЛЬТАТОВ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323526" y="260647"/>
          <a:ext cx="8424936" cy="312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07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Сколько воды примерно Вы выпиваете в день?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Задумываетесь  ли Вы, какую воду вы пьете?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 предпочитаете воду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64096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 15% учеников употребляют воду в виде еды (чай, суп, компот и т.д.); всего 25%  пьют  более2 л воды в день. 75% учащихся интересуются какую воду они пьют; 40 % опрошенных употребляют кипяченую воду, а 25% опрошенным без разницы , какую воду они пьют.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348880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26488" cy="19794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Отбор проб воды</a:t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C:\Users\Елена Николаевна\Desktop\фото\Изображение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3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Елена Николаевна\Desktop\фото\Изображение 011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44824"/>
            <a:ext cx="2160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 Николаевна\Desktop\фото\Изображение 013.jpg"/>
          <p:cNvPicPr/>
          <p:nvPr/>
        </p:nvPicPr>
        <p:blipFill>
          <a:blip r:embed="rId4" cstate="print"/>
          <a:srcRect l="8786" t="24127" r="6362" b="12807"/>
          <a:stretch>
            <a:fillRect/>
          </a:stretch>
        </p:blipFill>
        <p:spPr bwMode="auto">
          <a:xfrm>
            <a:off x="1907704" y="3717032"/>
            <a:ext cx="50405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Елена Николаевна\Desktop\к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1844824"/>
            <a:ext cx="2088231" cy="1800200"/>
          </a:xfrm>
          <a:prstGeom prst="rect">
            <a:avLst/>
          </a:prstGeom>
          <a:noFill/>
        </p:spPr>
      </p:pic>
      <p:pic>
        <p:nvPicPr>
          <p:cNvPr id="2053" name="Picture 5" descr="C:\Users\Елена Николаевна\Desktop\i9XMG53I1.jpg"/>
          <p:cNvPicPr>
            <a:picLocks noChangeAspect="1" noChangeArrowheads="1"/>
          </p:cNvPicPr>
          <p:nvPr/>
        </p:nvPicPr>
        <p:blipFill>
          <a:blip r:embed="rId6" cstate="print"/>
          <a:srcRect l="29000" t="26649" r="21650"/>
          <a:stretch>
            <a:fillRect/>
          </a:stretch>
        </p:blipFill>
        <p:spPr bwMode="auto">
          <a:xfrm>
            <a:off x="4716016" y="1844824"/>
            <a:ext cx="189928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34729555"/>
              </p:ext>
            </p:extLst>
          </p:nvPr>
        </p:nvGraphicFramePr>
        <p:xfrm>
          <a:off x="179512" y="764705"/>
          <a:ext cx="8712967" cy="2548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1152128"/>
                <a:gridCol w="1944216"/>
                <a:gridCol w="2304255"/>
              </a:tblGrid>
              <a:tr h="360039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2400" b="1" spc="-50" dirty="0">
                          <a:effectLst/>
                        </a:rPr>
                        <a:t>Место взятия пробы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Calibri"/>
                          <a:cs typeface="Times New Roman"/>
                        </a:rPr>
                        <a:t>Проба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j-lt"/>
                          <a:ea typeface="Calibri"/>
                          <a:cs typeface="Times New Roman"/>
                        </a:rPr>
                        <a:t>Цветность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j-lt"/>
                          <a:ea typeface="Calibri"/>
                          <a:cs typeface="Times New Roman"/>
                        </a:rPr>
                        <a:t>Оттенки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8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школьная столовая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очень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слабый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желтоватый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квартира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желтоватый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колонка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желтый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№302 (помпа) .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не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отмечен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9794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Определение </a:t>
            </a:r>
            <a:r>
              <a:rPr lang="ru-RU" sz="2800" dirty="0"/>
              <a:t>цветности воды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4389883"/>
            <a:ext cx="90364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</a:rPr>
              <a:t>Вывод: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  пробе №1-вода имеет незначительный желтоватый оттенок,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№2-желтоватый, №4 -вода  прозрачная. В пробе №3- вода желтая, 60 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цветности. Для питьевой воды цветность должна быть не более 20 ° по  шкале, следовательно, воду из колонки нельзя пить без предварительной очистки.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2708920"/>
          <a:ext cx="84969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34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35175587"/>
              </p:ext>
            </p:extLst>
          </p:nvPr>
        </p:nvGraphicFramePr>
        <p:xfrm>
          <a:off x="251520" y="620691"/>
          <a:ext cx="8640960" cy="275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152128"/>
                <a:gridCol w="2664296"/>
                <a:gridCol w="3456384"/>
              </a:tblGrid>
              <a:tr h="52050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Проба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Балл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Запах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0500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№1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Очень слабый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 определяется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500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№2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Очень слабый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 определяется</a:t>
                      </a:r>
                    </a:p>
                  </a:txBody>
                  <a:tcPr marL="68580" marR="68580" marT="0" marB="0"/>
                </a:tc>
              </a:tr>
              <a:tr h="589719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№3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Слабый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внимание не привлекает 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5083"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№4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ощущений нет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152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Определение запаха 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3429000"/>
          <a:ext cx="727280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46186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Нет запаха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бутилированной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воды. Очень слабый запах в пробах №1 и №2.Слабый запах имеет вода из колонки.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7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518</TotalTime>
  <Words>433</Words>
  <Application>Microsoft Office PowerPoint</Application>
  <PresentationFormat>Экран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Tradeshow</vt:lpstr>
      <vt:lpstr> «Исследование питьевой воды города Сальска»</vt:lpstr>
      <vt:lpstr>               Цель работы: Ознакомиться с качеством водопроводной воды и возможностью использования ее  для питья. Задачи: 1.Познакомиться с литературой по данной теме. 2.Посетить АО «Водоканал» с целью выяснения источников поступления воды в дома. 3.Выяснить   требования, предъявляемые  к качеству воды. 4.Оценить качество водопроводной воды, которую используют горожане. 5.Выявить наиболее простые меры очистки воды. </vt:lpstr>
      <vt:lpstr>Здание Сальского АО «Водоканал»</vt:lpstr>
      <vt:lpstr>Состояние городского водопровода</vt:lpstr>
      <vt:lpstr>СОЦИОЛОГИЧЕСКИЙ ОПРОС УЧАЩИХСЯ</vt:lpstr>
      <vt:lpstr> Вывод: 15% учеников употребляют воду в виде еды (чай, суп, компот и т.д.); всего 25%  пьют  более2 л воды в день. 75% учащихся интересуются какую воду они пьют; 40 % опрошенных употребляют кипяченую воду, а 25% опрошенным без разницы , какую воду они пьют. </vt:lpstr>
      <vt:lpstr>Отбор проб воды  </vt:lpstr>
      <vt:lpstr> Определение цветности воды</vt:lpstr>
      <vt:lpstr> Определение запаха воды </vt:lpstr>
      <vt:lpstr> Определение вкуса и привкуса</vt:lpstr>
      <vt:lpstr>Слайд 11</vt:lpstr>
      <vt:lpstr>Определение жесткости.               Вывод: В пробе №1, №2  -вода мягкая,  в пробе  №3 -вода менее  жесткая.  В пробе  №4-более жесткая</vt:lpstr>
      <vt:lpstr> Вывод:  Проба №1 и проба №2 имеет рН=6. Проба №3 имеет рН=7.Проба№4 имеет  рН=6,5.Больше всего соответствует данному показателю бутиллированная вода</vt:lpstr>
      <vt:lpstr>Вывод:  в пробе №1 была сильная мутьв пробе №2 образовались хлопья,.В пробе №3образовался белый осадок  В пробе №4мути практически не было, наличие  хлоридов в природных водах может быть связано с нахождением в них солей.</vt:lpstr>
      <vt:lpstr>                      Выводы  1.Я определили физические и химические  показатели воды . 2.После выполнения практической работы я смогла  сделать вывод о качестве питьевой воды г.Сальска:  А).Сальская вода пригодна для питья и приготовления пищи   Б).Ее химические и  физические качества соответствуют нормам В).Питьевая вода, прошедшая по трубам, нуждается в дополнительной очистке  3.В результате проведенных исследований, я считаю, что моя гипотеза подтвердилась, поставленные мною цель и задачи выполнены   4.В ходе работы я  изучила подборку  литературы и интернет -рессурсы  по теме и освоила простейшую методику определения качества питьевой воды;   5.Полученные результаты оформила в виде таблицы. </vt:lpstr>
      <vt:lpstr>                         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органолептических показателей качества воды п.Глажево</dc:title>
  <dc:creator>user</dc:creator>
  <cp:lastModifiedBy>Елена Николаевна</cp:lastModifiedBy>
  <cp:revision>60</cp:revision>
  <dcterms:created xsi:type="dcterms:W3CDTF">2013-12-09T12:20:51Z</dcterms:created>
  <dcterms:modified xsi:type="dcterms:W3CDTF">2018-02-05T06:19:16Z</dcterms:modified>
</cp:coreProperties>
</file>