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1"/>
  </p:notesMasterIdLst>
  <p:sldIdLst>
    <p:sldId id="256" r:id="rId2"/>
    <p:sldId id="257" r:id="rId3"/>
    <p:sldId id="258" r:id="rId4"/>
    <p:sldId id="266" r:id="rId5"/>
    <p:sldId id="262" r:id="rId6"/>
    <p:sldId id="260" r:id="rId7"/>
    <p:sldId id="261" r:id="rId8"/>
    <p:sldId id="267" r:id="rId9"/>
    <p:sldId id="268" r:id="rId10"/>
    <p:sldId id="277" r:id="rId11"/>
    <p:sldId id="280" r:id="rId12"/>
    <p:sldId id="278" r:id="rId13"/>
    <p:sldId id="281" r:id="rId14"/>
    <p:sldId id="270" r:id="rId15"/>
    <p:sldId id="271" r:id="rId16"/>
    <p:sldId id="274" r:id="rId17"/>
    <p:sldId id="275" r:id="rId18"/>
    <p:sldId id="276" r:id="rId19"/>
    <p:sldId id="27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7" autoAdjust="0"/>
    <p:restoredTop sz="94660"/>
  </p:normalViewPr>
  <p:slideViewPr>
    <p:cSldViewPr>
      <p:cViewPr varScale="1">
        <p:scale>
          <a:sx n="86" d="100"/>
          <a:sy n="86" d="100"/>
        </p:scale>
        <p:origin x="156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9CE233-4523-4EB7-89E3-D2D70B35FF80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85FE3B-480F-4B34-8A57-59C108185A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283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5FE3B-480F-4B34-8A57-59C108185A5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073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C691-C974-49F0-9AB9-D552FBA40AB2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D4E773A9-8962-40B0-9F87-3AB0AAE7AE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C691-C974-49F0-9AB9-D552FBA40AB2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773A9-8962-40B0-9F87-3AB0AAE7AE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C691-C974-49F0-9AB9-D552FBA40AB2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773A9-8962-40B0-9F87-3AB0AAE7AE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C691-C974-49F0-9AB9-D552FBA40AB2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773A9-8962-40B0-9F87-3AB0AAE7AE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C691-C974-49F0-9AB9-D552FBA40AB2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4E773A9-8962-40B0-9F87-3AB0AAE7AE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C691-C974-49F0-9AB9-D552FBA40AB2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773A9-8962-40B0-9F87-3AB0AAE7AE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C691-C974-49F0-9AB9-D552FBA40AB2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773A9-8962-40B0-9F87-3AB0AAE7AE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C691-C974-49F0-9AB9-D552FBA40AB2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773A9-8962-40B0-9F87-3AB0AAE7AE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C691-C974-49F0-9AB9-D552FBA40AB2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773A9-8962-40B0-9F87-3AB0AAE7AE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C691-C974-49F0-9AB9-D552FBA40AB2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773A9-8962-40B0-9F87-3AB0AAE7AE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C691-C974-49F0-9AB9-D552FBA40AB2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4E773A9-8962-40B0-9F87-3AB0AAE7AE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23EC691-C974-49F0-9AB9-D552FBA40AB2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D4E773A9-8962-40B0-9F87-3AB0AAE7AEB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ipe dir="d"/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b.by/blog/Array-yuliya-lizh/vzlom-chesti.html" TargetMode="Externa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dvyshka.com/DswMedia/3bezopasnost-rebenkavinternete-pamyatkaroditelyam-.pdf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996952"/>
            <a:ext cx="6400800" cy="1600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Безопасность в сети интернет</a:t>
            </a:r>
            <a:endParaRPr lang="ru-RU" dirty="0"/>
          </a:p>
        </p:txBody>
      </p:sp>
      <p:pic>
        <p:nvPicPr>
          <p:cNvPr id="4" name="Рисунок 3" descr="i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5395" y="3645024"/>
            <a:ext cx="4381999" cy="2661133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313" y="260648"/>
            <a:ext cx="7772400" cy="1362075"/>
          </a:xfrm>
        </p:spPr>
        <p:txBody>
          <a:bodyPr/>
          <a:lstStyle/>
          <a:p>
            <a:r>
              <a:rPr lang="ru-RU" dirty="0" smtClean="0"/>
              <a:t>Банковские карты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2547938"/>
            <a:ext cx="8820471" cy="4193430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Риску финансового мошенничества подвержен примерно каждый четвертый владелец банковских карт. Как правило, злоумышленники используют методы социальной инженерии, и россияне переводят им деньги и выдают персональные данные добровольно. Forbes рассказывает об 11 распространенных способах, которыми пользуются мошенники</a:t>
            </a:r>
          </a:p>
          <a:p>
            <a:pPr algn="just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В июле эксперты НАФИ выяснили, что каждый четвертый держатель банковских карт в России может стать жертвой мошенников: 27% респондентов оказались в зоне риска, так как готовы сообщить посторонним CVV-код своей карты и срок ее действия. Чуть меньше трети владельцев карт в том или ином виде сталкивались с попытками мошенничества.</a:t>
            </a:r>
          </a:p>
          <a:p>
            <a:pPr algn="just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16632"/>
            <a:ext cx="3132348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038648"/>
      </p:ext>
    </p:extLst>
  </p:cSld>
  <p:clrMapOvr>
    <a:masterClrMapping/>
  </p:clrMapOvr>
  <p:transition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43479"/>
            <a:ext cx="7772400" cy="1362075"/>
          </a:xfrm>
        </p:spPr>
        <p:txBody>
          <a:bodyPr/>
          <a:lstStyle/>
          <a:p>
            <a:r>
              <a:rPr lang="ru-RU" dirty="0" smtClean="0"/>
              <a:t>Карты для детей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2547938"/>
            <a:ext cx="7955161" cy="412142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Мошенники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продолжают</a:t>
            </a:r>
          </a:p>
          <a:p>
            <a:pPr algn="just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совершенствовать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свои методы, признала в конце июня глава ЦБ Эльвира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Набиуллина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. «Жулики во все времена были креативными. И технологии, к сожалению, только расширяют их возможности вводить граждан в заблуждение. По словам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Набиуллиной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, около 70% операций, которые делаются без согласия клиента, совершаются с использованием социальной инженерии. «И тогда банк ничего не нарушает, потому что человек сам передает пароли, все персональные данные мошенникам в руки», — сказала она.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627" y="185339"/>
            <a:ext cx="3697044" cy="2739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129829"/>
      </p:ext>
    </p:extLst>
  </p:cSld>
  <p:clrMapOvr>
    <a:masterClrMapping/>
  </p:clrMapOvr>
  <p:transition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332656"/>
            <a:ext cx="8098159" cy="489654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В частности, после закрытия границ мошенники начали звонить людям и предлагать свои услуги по возврату денег за купленные билеты и бронь отелей. О таком способе в мае предупреждал ВТБ. Мошенники используют в своих целях новый способ возврата денег за билеты с помощью ваучеров, которым уже пользуются многие авиакомпании. Пассажир оформляет ваучер, и деньги, потраченные на билет, зачисляются на специальный депозит в его личном кабинете на сайте авиаперевозчика или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агрегатора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«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Ложные» льготы и пособия от государства или кредитные каникулы</a:t>
            </a:r>
          </a:p>
          <a:p>
            <a:pPr algn="just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Еще один «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коронавирусный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» способ мошенничества. Человеку могут позвонить якобы из банка и сообщить, что ему положена финансовая поддержка в связи с резкой потерей доходов, кредитные каникулы, рассрочки и т.д. Для их оформления звонящие просят сообщить данные банковских карт. Если владелец карты называет реквизиты банковской карты, срок ее действия и CVV-код, то мошенники уже могут совершать онлайн-покупки от его имени.</a:t>
            </a:r>
          </a:p>
          <a:p>
            <a:pPr algn="just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390447"/>
      </p:ext>
    </p:extLst>
  </p:cSld>
  <p:clrMapOvr>
    <a:masterClrMapping/>
  </p:clrMapOvr>
  <p:transition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260648"/>
            <a:ext cx="8099177" cy="590465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«Фальшивые» пособия на детей</a:t>
            </a:r>
          </a:p>
          <a:p>
            <a:pPr algn="just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В июне Почта-банк сообщил о способе мошенничества, связанном с выплатами «антикризисных» пособий на детей. Мошенники создают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фейковые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интернет-сайты, имитирующие портал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госуслуг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и якобы посвященные выплате пособий для семей с детьми. Внешне они либо полностью копируют официальный портал, либо очень на него похожи, говорилось в релизе банка.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На таких сайтах мошенники просят ввести данные о номере банковского счета.</a:t>
            </a:r>
          </a:p>
          <a:p>
            <a:pPr algn="just"/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Сообщения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о попытке войти в мобильный банк и привязать к карте другой номер телефона</a:t>
            </a:r>
          </a:p>
          <a:p>
            <a:pPr algn="just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Мошенники связываются с владельцем карты и сообщают, что некто пытается привязать карту к другому номеру телефона. Для идентификации личности владельцу карты предлагается сообщить ее данные. После этого мошенники проводят с карты перевод, клиенту приходит код подтверждения от банка, который он тоже сообщает мошенникам — также для «идентификации». Узнав код, злоумышленники могут перевести деньги на другую карту.</a:t>
            </a:r>
          </a:p>
          <a:p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904101"/>
      </p:ext>
    </p:extLst>
  </p:cSld>
  <p:clrMapOvr>
    <a:masterClrMapping/>
  </p:clrMapOvr>
  <p:transition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Уязвимости ПО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366714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Из внутренних же угроз наибольшую опасность сегодня представляют уязвимости в программном обеспечении. Программы пишут люди, а людям, как это ни банально звучит, свойственно ошибаться. Ошибки и недоработки в популярных программах, которые впоследствии выявляются наиболее опытными хакерами, и ложатся в основу многих и многих вирусов, червей, троянских программ, проникающих на ПК пользователей через эти лазейки. Причём поиск лазеек ведётся практически целенаправленно, с акцентом на ПО, установленное и работающее почти без перерыва на подавляющем большинстве компьютеров. Некоторые такие программы устанавливаются одновременно с операционной системой (в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Windows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это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Media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Player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Internet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Explorer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), без других почти невозможно обойтись ни в одном офисе (например, привычный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Microsoft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Office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Adobe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Reader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), что-то приходится устанавливать для полноценной работы в интернете.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28604"/>
            <a:ext cx="7772400" cy="1885971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Утечки данных</a:t>
            </a:r>
            <a:br>
              <a:rPr lang="ru-RU" b="1" dirty="0" smtClean="0"/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3100" dirty="0" smtClean="0">
                <a:solidFill>
                  <a:schemeClr val="accent2">
                    <a:lumMod val="75000"/>
                  </a:schemeClr>
                </a:solidFill>
              </a:rPr>
              <a:t>Плакат советских времен «Болтун — находка для шпиона», к сожалению, всё ещё не утратил своего значения. </a:t>
            </a:r>
            <a:endParaRPr lang="ru-RU" sz="31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431006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Случайная утечка/распространение конфиденциальных данных стоит на втором месте по опасности. Тем более, что современные средства связи этому всячески способствуют. ICQ,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Skype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, «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ВКонтакте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», «Одноклассники», просто электронная почта: всё это — каналы утечки информации, которая может стоить очень дорого. Плюс телефоны, планшеты, ноутбуки, «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флешки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» и мобильные жёсткие диски, которые регулярно теряются и крадутся даже у сотрудников спецслужб, о чем нас периодически извещают новостные ленты. 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85794"/>
            <a:ext cx="7772400" cy="207645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Правила поведения в сети</a:t>
            </a:r>
            <a:br>
              <a:rPr lang="ru-RU" dirty="0" smtClean="0"/>
            </a:b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Ч</a:t>
            </a:r>
            <a:r>
              <a:rPr lang="ru-RU" sz="3100" i="1" dirty="0" smtClean="0">
                <a:solidFill>
                  <a:schemeClr val="accent2">
                    <a:lumMod val="75000"/>
                  </a:schemeClr>
                </a:solidFill>
              </a:rPr>
              <a:t>ем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3100" i="1" dirty="0" smtClean="0">
                <a:solidFill>
                  <a:schemeClr val="accent2">
                    <a:lumMod val="75000"/>
                  </a:schemeClr>
                </a:solidFill>
              </a:rPr>
              <a:t>полезен Интернет, что можно там найти интересного и что негативного можно встретить?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2500306"/>
            <a:ext cx="8572560" cy="485778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1.Поиск информации или как средство образования, а не как возможность для развлечений и удовольствий.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2. Для каждого возраста должно быть свое время – чем старше ребенок, тем больше он может находиться в сети, но определенные рамки все равно должны быть.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3.Перечень сайтов, которые можно посещать, информация о защите личных данных, этика поведения в сети и прочее.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4. В сети можно столкнуться с запрещенной 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Информацией. Речь идет о насилии, 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наркотиках, страницах с 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националистической идеологией.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 Защита с помощью фильтров для детей.</a:t>
            </a:r>
          </a:p>
          <a:p>
            <a:endParaRPr lang="ru-RU" sz="2000" dirty="0" smtClean="0"/>
          </a:p>
        </p:txBody>
      </p:sp>
      <p:pic>
        <p:nvPicPr>
          <p:cNvPr id="4" name="Рисунок 3" descr="devochka_za_kompo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98" y="4714884"/>
            <a:ext cx="2900359" cy="1941871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357166"/>
            <a:ext cx="8286808" cy="6215106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5. Конфиденциальность. Если на сайте необходимо, чтобы ребенок ввел имя, нужно придумать псевдоним, не раскрывающий никакой личной информации. Нельзя сообщать какую-либо информацию о своей семье – делиться проблемами,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 рассказывать о членах семьи, 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о материальном состоянии, 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сообщать адрес. 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6. Виртуальные друзья и  особенно 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если это взрослые люди и незнакомые,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 с ними не следует общаться, 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они втираются </a:t>
            </a:r>
            <a:r>
              <a:rPr lang="ru-RU" sz="2000" smtClean="0">
                <a:solidFill>
                  <a:schemeClr val="accent2">
                    <a:lumMod val="75000"/>
                  </a:schemeClr>
                </a:solidFill>
              </a:rPr>
              <a:t>в доверие. </a:t>
            </a:r>
            <a:endParaRPr lang="ru-RU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7. Мошенничества в сети - розыгрышах, лотереях, тестах,  никогда, без ведома взрослых, не отправлял СМС, чтобы узнать какую-либо информацию из Интернета.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8. Никогда не следует отвечать на мгновенные сообщения или письма по электронной почте, поступившие от незнакомцев. 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9. Не сохраняйте пороли или серьезные данные карт или паспорта в электронных носителях.</a:t>
            </a:r>
            <a:endParaRPr lang="ru-RU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 descr="телефое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2066" y="1500174"/>
            <a:ext cx="3571900" cy="2786082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защитить свой </a:t>
            </a:r>
            <a:r>
              <a:rPr lang="ru-RU" dirty="0" err="1" smtClean="0"/>
              <a:t>аккаунт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4024334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Ставить пароль на доступ к компьютеру, не сохранять «автоматически» пароли от интернета и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аккаунтов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, использовать лицензионное ПО, привязывать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аккаунты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к мобильному телефону, регулярно чистить историю в браузере и обновлять антивирусную базу, пользоваться несколькими почтовыми ящиками: для личной переписки; для регистраций и социальных сетей; для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онлайн-банкинга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и других денежных операций. Рекомендаций много, нужно только читать и применять их. Не факт, что поможет на 100%, но уменьшить риск стоит. Главное, помнить: в отличие от денег украденную взломщиками честь вернуть невозможно. Остается только беречь. 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Читать статью полностью на портале </a:t>
            </a:r>
            <a:r>
              <a:rPr lang="ru-RU" dirty="0" smtClean="0"/>
              <a:t>«СБ»: </a:t>
            </a:r>
            <a:r>
              <a:rPr lang="ru-RU" dirty="0" smtClean="0">
                <a:hlinkClick r:id="rId2"/>
              </a:rPr>
              <a:t>http://www.sb.by/blog/Array-yuliya-lizh/vzlom-chesti.html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3286148" cy="785818"/>
          </a:xfrm>
        </p:spPr>
        <p:txBody>
          <a:bodyPr/>
          <a:lstStyle/>
          <a:p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1142984"/>
            <a:ext cx="8858280" cy="3524268"/>
          </a:xfrm>
        </p:spPr>
        <p:txBody>
          <a:bodyPr>
            <a:noAutofit/>
          </a:bodyPr>
          <a:lstStyle/>
          <a:p>
            <a:r>
              <a:rPr lang="ru-RU" dirty="0" smtClean="0"/>
              <a:t> Как видите, для полноценной защиты информационного пространства предприятия, систем хранения и обработки данных требуется не просто установка соответствующего программного обеспечения, а целый комплекс программно-технических мероприятий, правил. При этом должна быть обеспечена защита информации, устройств и носителей при помощи технических средств и программного обеспечения; созданы нормативные документы, регламентирующие порядок работы персонала с информацией; разработан комплекс мер, препятствующих утечке информации и доступу к ней неуполномоченных лиц. </a:t>
            </a:r>
          </a:p>
          <a:p>
            <a:r>
              <a:rPr lang="en-US" dirty="0" smtClean="0">
                <a:hlinkClick r:id="rId2"/>
              </a:rPr>
              <a:t>http://dvyshka.com/DswMedia/3bezopasnost-rebenkavinternete-pamyatkaroditelyam-.pdf</a:t>
            </a:r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428604"/>
            <a:ext cx="7772400" cy="1362075"/>
          </a:xfrm>
        </p:spPr>
        <p:txBody>
          <a:bodyPr/>
          <a:lstStyle/>
          <a:p>
            <a:r>
              <a:rPr lang="ru-RU" dirty="0" smtClean="0"/>
              <a:t>Виртуальное пространство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366714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Увлекательный мир, его возможности 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безграничны. Но Сеть таит в себе много опасностей, и вы можете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быть очень легко обмануты, его доверие несложно завоевать посредством 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Интернета даже при помощи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обычной переписки.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 descr="294218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446" y="4286256"/>
            <a:ext cx="3019422" cy="2289589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Внешние угрозы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2547938"/>
            <a:ext cx="8358245" cy="3667144"/>
          </a:xfrm>
        </p:spPr>
        <p:txBody>
          <a:bodyPr>
            <a:normAutofit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писок внешних угроз, к сожалению, не исчерпывается, и если выйти за рамки угроз, защита от которых производится, главным образом, на уровне соответствующего программного обеспечения, то можно вспомнить, например, о промышленном шпионаже, краже аппаратного обеспечения других типов или преднамеренном причинении ущерба. Некоторые рассмотрим подробнее.</a:t>
            </a:r>
          </a:p>
        </p:txBody>
      </p:sp>
      <p:pic>
        <p:nvPicPr>
          <p:cNvPr id="4" name="Рисунок 3" descr="1365231893_internet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3570" y="357166"/>
            <a:ext cx="2986106" cy="2500306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Вирусы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4524400"/>
          </a:xfrm>
        </p:spPr>
        <p:txBody>
          <a:bodyPr>
            <a:normAutofit fontScale="70000" lnSpcReduction="20000"/>
          </a:bodyPr>
          <a:lstStyle/>
          <a:p>
            <a:r>
              <a:rPr lang="ru-RU" sz="2900" dirty="0" smtClean="0">
                <a:solidFill>
                  <a:schemeClr val="accent2">
                    <a:lumMod val="75000"/>
                  </a:schemeClr>
                </a:solidFill>
              </a:rPr>
              <a:t>К внешним </a:t>
            </a:r>
            <a:r>
              <a:rPr lang="ru-RU" sz="2900" dirty="0" err="1" smtClean="0">
                <a:solidFill>
                  <a:schemeClr val="accent2">
                    <a:lumMod val="75000"/>
                  </a:schemeClr>
                </a:solidFill>
              </a:rPr>
              <a:t>киберугрозам</a:t>
            </a:r>
            <a:r>
              <a:rPr lang="ru-RU" sz="2900" dirty="0" smtClean="0">
                <a:solidFill>
                  <a:schemeClr val="accent2">
                    <a:lumMod val="75000"/>
                  </a:schemeClr>
                </a:solidFill>
              </a:rPr>
              <a:t> относятся, в частности, </a:t>
            </a:r>
          </a:p>
          <a:p>
            <a:r>
              <a:rPr lang="ru-RU" sz="2900" dirty="0" smtClean="0">
                <a:solidFill>
                  <a:schemeClr val="accent2">
                    <a:lumMod val="75000"/>
                  </a:schemeClr>
                </a:solidFill>
              </a:rPr>
              <a:t>всевозможные компьютерные вирусы, так называемые «черви», троянские программы и тому подобное вредоносное программное обеспечение, скрытно проникающее в компьютерные системы. Именно вирусы на сегодня являются главной угрозой — с ними сталкиваются более 70% российских компаний, поскольку «подцепить» их в отсутствие эффективной защиты проще простого. Для того чтобы они проникли на ваш компьютер, может оказаться достаточным, например, открыть вложение в электронном или «прогуляться» по какому-нибудь сайту с непристойным (а часто — и вполне приличным) содержанием. Некоторым вирусам достаточно уже одного того, что ваш ПК просто подключен к той же локальной сети, что и уже заражённый ПК! Огромное число вирусов используют для своего распространения «</a:t>
            </a:r>
            <a:r>
              <a:rPr lang="ru-RU" sz="2900" dirty="0" err="1" smtClean="0">
                <a:solidFill>
                  <a:schemeClr val="accent2">
                    <a:lumMod val="75000"/>
                  </a:schemeClr>
                </a:solidFill>
              </a:rPr>
              <a:t>флешки</a:t>
            </a:r>
            <a:r>
              <a:rPr lang="ru-RU" sz="2900" dirty="0" smtClean="0">
                <a:solidFill>
                  <a:schemeClr val="accent2">
                    <a:lumMod val="75000"/>
                  </a:schemeClr>
                </a:solidFill>
              </a:rPr>
              <a:t>», оптические носители и мобильные жёсткие диски.</a:t>
            </a:r>
          </a:p>
          <a:p>
            <a:endParaRPr lang="ru-RU" dirty="0"/>
          </a:p>
        </p:txBody>
      </p:sp>
      <p:pic>
        <p:nvPicPr>
          <p:cNvPr id="4" name="Рисунок 3" descr="46209adc52f982fd1ef191cf43ef6cb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98" y="298718"/>
            <a:ext cx="2500330" cy="2273002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928670"/>
            <a:ext cx="7772400" cy="107157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Спам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381002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Второй по важности тип внешних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киберугроз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 — уже много лет вызывающий всеобщее раздражение спам. Доля спама среди всей электронной корреспонденции сегодня может достигать 70%! Мусорная электронная почта, призывающая вас купить таблетки от похудения или записаться на курсы английского языка расходует интернет-трафик, забивает каналы связи, отвлекает от работы. Всё это в конечном итоге ведёт к финансовым потерям. Кроме того, спам — это ещё один из распространённых каналов внедрения вирусов и троянских программ.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 descr="j0409681-700x46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28" y="142852"/>
            <a:ext cx="3476626" cy="2309473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5992827" cy="128588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Удалённый взлом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3952896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Крайне опасен удалённый взлом компьютеров, благодаря которому злоумышленник, находящийся, возможно, на другом конце земли, а может — в офисе конкурента, получает возможность читать и редактировать хранящиеся на ваших ПК и файл-серверах документы, уничтожать их по своему желанию, внедрять в вашу сеть какие-то свои программы, следящие за вашими действиями или собирающие какую-то иную информацию (вплоть до незаметного для вас видео-/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аудионаблюдения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через штатные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веб-камеры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и микрофоны ноутбуков).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7772400" cy="1362075"/>
          </a:xfrm>
        </p:spPr>
        <p:txBody>
          <a:bodyPr/>
          <a:lstStyle/>
          <a:p>
            <a:r>
              <a:rPr lang="ru-RU" b="1" dirty="0" err="1" smtClean="0"/>
              <a:t>Фишинг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4310062"/>
          </a:xfrm>
          <a:noFill/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Чрезвычайно опасны 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так называемые </a:t>
            </a:r>
          </a:p>
          <a:p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фишинговые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атаки, при которых пользователь ПК «попадается на крючок» поддельного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веб-сайта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, полностью имитирующего, скажем, сайт банка, в котором он держит свой депозит. В этом случае злоумышленники, получив все его реквизиты и пароли, могут запросто лишить бедолагу всех его накоплений. Забрасывается же такой «крючок» обычно с помощью всё того же спама, уязвимостей в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веб-браузере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 descr="6c4ccb9ea34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48" y="214290"/>
            <a:ext cx="4214842" cy="314796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DoS</a:t>
            </a:r>
            <a:r>
              <a:rPr lang="ru-RU" b="1" dirty="0" smtClean="0"/>
              <a:t>/DDoS-атаки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388145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Организациям, имеющим свои интернет-сайты  опасны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DoS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/DDoS-атаки, то есть специальным образом организованные массированные сетевые запросы, полностью или частично нарушающие работоспособность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веб-сайта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, почтового сервера или, скажем,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интернет-магазина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. Порой, чтобы избавиться от конкурента, достаточно, чтобы до его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интернет-магазина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всего лишь несколько дней не могли «достучаться» потенциальные покупатели.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Хищение мобильных устройств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381002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 последнее время всё актуальнее становится защита и от такого типа внешних угроз, как хищение мобильных устройств, в памяти которых может в открытом виде храниться важнейшая корпоративная информация — финансовая документация, персональные данные сотрудников и клиентов, интеллектуальная собственность, электронная переписка, различные идентификационные данные и пароли.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244</TotalTime>
  <Words>1320</Words>
  <Application>Microsoft Office PowerPoint</Application>
  <PresentationFormat>Экран (4:3)</PresentationFormat>
  <Paragraphs>77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Calibri</vt:lpstr>
      <vt:lpstr>Cambria</vt:lpstr>
      <vt:lpstr>Franklin Gothic Book</vt:lpstr>
      <vt:lpstr>Perpetua</vt:lpstr>
      <vt:lpstr>Wingdings 2</vt:lpstr>
      <vt:lpstr>Справедливость</vt:lpstr>
      <vt:lpstr>Безопасность в сети интернет</vt:lpstr>
      <vt:lpstr>Виртуальное пространство</vt:lpstr>
      <vt:lpstr>Внешние угрозы</vt:lpstr>
      <vt:lpstr>Вирусы</vt:lpstr>
      <vt:lpstr>Спам </vt:lpstr>
      <vt:lpstr>Удалённый взлом </vt:lpstr>
      <vt:lpstr>Фишинг </vt:lpstr>
      <vt:lpstr>DoS/DDoS-атаки </vt:lpstr>
      <vt:lpstr>Хищение мобильных устройств </vt:lpstr>
      <vt:lpstr>Банковские карты</vt:lpstr>
      <vt:lpstr>Карты для детей</vt:lpstr>
      <vt:lpstr>Презентация PowerPoint</vt:lpstr>
      <vt:lpstr>Презентация PowerPoint</vt:lpstr>
      <vt:lpstr>Уязвимости ПО </vt:lpstr>
      <vt:lpstr>Утечки данных  Плакат советских времен «Болтун — находка для шпиона», к сожалению, всё ещё не утратил своего значения. </vt:lpstr>
      <vt:lpstr>Правила поведения в сети Чем полезен Интернет, что можно там найти интересного и что негативного можно встретить?  </vt:lpstr>
      <vt:lpstr>Презентация PowerPoint</vt:lpstr>
      <vt:lpstr>Как защитить свой аккаунт?</vt:lpstr>
      <vt:lpstr>Заключение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Едины урок по безопасности в сети Интернет</dc:title>
  <dc:creator>Анна</dc:creator>
  <cp:lastModifiedBy>Сергей</cp:lastModifiedBy>
  <cp:revision>22</cp:revision>
  <dcterms:created xsi:type="dcterms:W3CDTF">2014-10-29T14:16:13Z</dcterms:created>
  <dcterms:modified xsi:type="dcterms:W3CDTF">2022-02-25T16:22:04Z</dcterms:modified>
</cp:coreProperties>
</file>