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6" r:id="rId2"/>
    <p:sldId id="257" r:id="rId3"/>
    <p:sldId id="258" r:id="rId4"/>
    <p:sldId id="259" r:id="rId5"/>
    <p:sldId id="260" r:id="rId6"/>
    <p:sldId id="261" r:id="rId7"/>
    <p:sldId id="290" r:id="rId8"/>
    <p:sldId id="262" r:id="rId9"/>
    <p:sldId id="263" r:id="rId10"/>
    <p:sldId id="293" r:id="rId11"/>
    <p:sldId id="294" r:id="rId12"/>
    <p:sldId id="271" r:id="rId13"/>
    <p:sldId id="291" r:id="rId14"/>
    <p:sldId id="292" r:id="rId15"/>
    <p:sldId id="272" r:id="rId16"/>
    <p:sldId id="295" r:id="rId17"/>
    <p:sldId id="273" r:id="rId18"/>
    <p:sldId id="297" r:id="rId19"/>
    <p:sldId id="275" r:id="rId20"/>
    <p:sldId id="277" r:id="rId21"/>
    <p:sldId id="278" r:id="rId22"/>
    <p:sldId id="280" r:id="rId23"/>
    <p:sldId id="296" r:id="rId24"/>
    <p:sldId id="282" r:id="rId25"/>
    <p:sldId id="283" r:id="rId26"/>
    <p:sldId id="284" r:id="rId27"/>
    <p:sldId id="285" r:id="rId28"/>
    <p:sldId id="298" r:id="rId29"/>
    <p:sldId id="288" r:id="rId30"/>
    <p:sldId id="289" r:id="rId31"/>
    <p:sldId id="299" r:id="rId3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A591C2-F8C4-44CC-8DC2-430629412DD1}" type="datetimeFigureOut">
              <a:rPr lang="ru-RU" smtClean="0"/>
              <a:pPr/>
              <a:t>15.03.2012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072CA-746F-478B-A713-CAF6C763CAF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34072CA-746F-478B-A713-CAF6C763CAFF}"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EAF463A-BC7C-46EE-9F1E-7F377CCA4891}" type="datetimeFigureOut">
              <a:rPr lang="en-US" smtClean="0"/>
              <a:pPr/>
              <a:t>3/15/2012</a:t>
            </a:fld>
            <a:endParaRPr lang="en-US"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8" name="Нижний колонтитул 7"/>
          <p:cNvSpPr>
            <a:spLocks noGrp="1"/>
          </p:cNvSpPr>
          <p:nvPr>
            <p:ph type="ftr" sz="quarter" idx="11"/>
          </p:nvPr>
        </p:nvSpPr>
        <p:spPr/>
        <p:txBody>
          <a:bodyPr/>
          <a:lstStyle>
            <a:extLst/>
          </a:lstStyle>
          <a:p>
            <a:endParaRPr lang="en-US" dirty="0"/>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4" name="Нижний колонтитул 3"/>
          <p:cNvSpPr>
            <a:spLocks noGrp="1"/>
          </p:cNvSpPr>
          <p:nvPr>
            <p:ph type="ftr" sz="quarter" idx="11"/>
          </p:nvPr>
        </p:nvSpPr>
        <p:spPr/>
        <p:txBody>
          <a:bodyPr/>
          <a:lstStyle>
            <a:extLst/>
          </a:lstStyle>
          <a:p>
            <a:endParaRPr lang="en-US" dirty="0"/>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3/15/2012</a:t>
            </a:fld>
            <a:endParaRPr lang="en-US" dirty="0"/>
          </a:p>
        </p:txBody>
      </p:sp>
      <p:sp>
        <p:nvSpPr>
          <p:cNvPr id="3" name="Нижний колонтитул 2"/>
          <p:cNvSpPr>
            <a:spLocks noGrp="1"/>
          </p:cNvSpPr>
          <p:nvPr>
            <p:ph type="ftr" sz="quarter" idx="11"/>
          </p:nvPr>
        </p:nvSpPr>
        <p:spPr/>
        <p:txBody>
          <a:bodyPr/>
          <a:lstStyle>
            <a:extLst/>
          </a:lstStyle>
          <a:p>
            <a:endParaRPr lang="en-US" dirty="0"/>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EAF463A-BC7C-46EE-9F1E-7F377CCA4891}" type="datetimeFigureOut">
              <a:rPr lang="en-US" smtClean="0"/>
              <a:pPr/>
              <a:t>3/15/2012</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EAF463A-BC7C-46EE-9F1E-7F377CCA4891}" type="datetimeFigureOut">
              <a:rPr lang="en-US" smtClean="0"/>
              <a:pPr/>
              <a:t>3/15/2012</a:t>
            </a:fld>
            <a:endParaRPr lang="en-US"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83448D-3A78-4528-A469-B745A65DA480}" type="slidenum">
              <a:rPr lang="en-US" smtClean="0"/>
              <a:pPr/>
              <a:t>‹#›</a:t>
            </a:fld>
            <a:endParaRPr lang="en-US"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F463A-BC7C-46EE-9F1E-7F377CCA4891}" type="datetimeFigureOut">
              <a:rPr lang="en-US" smtClean="0"/>
              <a:pPr/>
              <a:t>3/15/2012</a:t>
            </a:fld>
            <a:endParaRPr lang="en-US"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R20090313205151.GIF.jpeg"/>
          <p:cNvPicPr>
            <a:picLocks noChangeAspect="1"/>
          </p:cNvPicPr>
          <p:nvPr/>
        </p:nvPicPr>
        <p:blipFill>
          <a:blip r:embed="rId2"/>
          <a:stretch>
            <a:fillRect/>
          </a:stretch>
        </p:blipFill>
        <p:spPr>
          <a:xfrm>
            <a:off x="76200" y="57150"/>
            <a:ext cx="8991600" cy="6743700"/>
          </a:xfrm>
          <a:prstGeom prst="rect">
            <a:avLst/>
          </a:prstGeom>
        </p:spPr>
      </p:pic>
      <p:sp>
        <p:nvSpPr>
          <p:cNvPr id="6" name="Прямоугольник 5"/>
          <p:cNvSpPr/>
          <p:nvPr/>
        </p:nvSpPr>
        <p:spPr>
          <a:xfrm>
            <a:off x="3886200" y="4114800"/>
            <a:ext cx="4572000" cy="2246769"/>
          </a:xfrm>
          <a:prstGeom prst="rect">
            <a:avLst/>
          </a:prstGeom>
        </p:spPr>
        <p:txBody>
          <a:bodyPr wrap="square">
            <a:spAutoFit/>
          </a:bodyPr>
          <a:lstStyle/>
          <a:p>
            <a:pPr fontAlgn="auto">
              <a:spcAft>
                <a:spcPts val="0"/>
              </a:spcAft>
              <a:buFont typeface="Wingdings 2"/>
              <a:buNone/>
              <a:defRPr/>
            </a:pPr>
            <a:r>
              <a:rPr lang="ru-RU" sz="2000" dirty="0" smtClean="0">
                <a:solidFill>
                  <a:srgbClr val="FF0000"/>
                </a:solidFill>
                <a:effectLst>
                  <a:outerShdw blurRad="38100" dist="38100" dir="2700000" algn="tl">
                    <a:srgbClr val="000000">
                      <a:alpha val="43137"/>
                    </a:srgbClr>
                  </a:outerShdw>
                </a:effectLst>
              </a:rPr>
              <a:t>Исследовательская работа по химии</a:t>
            </a:r>
          </a:p>
          <a:p>
            <a:pPr algn="r" fontAlgn="auto">
              <a:spcAft>
                <a:spcPts val="0"/>
              </a:spcAft>
              <a:buFont typeface="Wingdings 2"/>
              <a:buNone/>
              <a:defRPr/>
            </a:pPr>
            <a:endParaRPr lang="ru-RU" sz="2000" dirty="0" smtClean="0">
              <a:solidFill>
                <a:srgbClr val="FF0000"/>
              </a:solidFill>
              <a:effectLst>
                <a:outerShdw blurRad="38100" dist="38100" dir="2700000" algn="tl">
                  <a:srgbClr val="000000">
                    <a:alpha val="43137"/>
                  </a:srgbClr>
                </a:outerShdw>
              </a:effectLst>
            </a:endParaRPr>
          </a:p>
          <a:p>
            <a:pPr algn="r" fontAlgn="auto">
              <a:spcAft>
                <a:spcPts val="0"/>
              </a:spcAft>
              <a:buFont typeface="Wingdings 2"/>
              <a:buNone/>
              <a:defRPr/>
            </a:pPr>
            <a:r>
              <a:rPr lang="ru-RU" sz="2000" dirty="0" smtClean="0">
                <a:solidFill>
                  <a:srgbClr val="FF0000"/>
                </a:solidFill>
                <a:effectLst>
                  <a:outerShdw blurRad="38100" dist="38100" dir="2700000" algn="tl">
                    <a:srgbClr val="000000">
                      <a:alpha val="43137"/>
                    </a:srgbClr>
                  </a:outerShdw>
                </a:effectLst>
              </a:rPr>
              <a:t>Выполнила ученица</a:t>
            </a:r>
          </a:p>
          <a:p>
            <a:pPr algn="r" fontAlgn="auto">
              <a:spcAft>
                <a:spcPts val="0"/>
              </a:spcAft>
              <a:buFont typeface="Wingdings 2"/>
              <a:buNone/>
              <a:defRPr/>
            </a:pPr>
            <a:r>
              <a:rPr lang="ru-RU" sz="2000" dirty="0" smtClean="0">
                <a:solidFill>
                  <a:srgbClr val="FF0000"/>
                </a:solidFill>
                <a:effectLst>
                  <a:outerShdw blurRad="38100" dist="38100" dir="2700000" algn="tl">
                    <a:srgbClr val="000000">
                      <a:alpha val="43137"/>
                    </a:srgbClr>
                  </a:outerShdw>
                </a:effectLst>
              </a:rPr>
              <a:t>9 класса МОУСОШ № 7</a:t>
            </a:r>
          </a:p>
          <a:p>
            <a:pPr algn="r" fontAlgn="auto">
              <a:spcAft>
                <a:spcPts val="0"/>
              </a:spcAft>
              <a:buFont typeface="Wingdings 2"/>
              <a:buNone/>
              <a:defRPr/>
            </a:pPr>
            <a:r>
              <a:rPr lang="ru-RU" sz="2000" dirty="0" smtClean="0">
                <a:solidFill>
                  <a:srgbClr val="FF0000"/>
                </a:solidFill>
                <a:effectLst>
                  <a:outerShdw blurRad="38100" dist="38100" dir="2700000" algn="tl">
                    <a:srgbClr val="000000">
                      <a:alpha val="43137"/>
                    </a:srgbClr>
                  </a:outerShdw>
                </a:effectLst>
              </a:rPr>
              <a:t>Руденко Мария</a:t>
            </a:r>
          </a:p>
          <a:p>
            <a:pPr algn="r" fontAlgn="auto">
              <a:spcAft>
                <a:spcPts val="0"/>
              </a:spcAft>
              <a:buFont typeface="Wingdings 2"/>
              <a:buNone/>
              <a:defRPr/>
            </a:pPr>
            <a:r>
              <a:rPr lang="ru-RU" sz="2000" dirty="0" smtClean="0">
                <a:solidFill>
                  <a:srgbClr val="FF0000"/>
                </a:solidFill>
                <a:effectLst>
                  <a:outerShdw blurRad="38100" dist="38100" dir="2700000" algn="tl">
                    <a:srgbClr val="000000">
                      <a:alpha val="43137"/>
                    </a:srgbClr>
                  </a:outerShdw>
                </a:effectLst>
              </a:rPr>
              <a:t>Научный руководитель:</a:t>
            </a:r>
          </a:p>
          <a:p>
            <a:pPr algn="r" fontAlgn="auto">
              <a:spcAft>
                <a:spcPts val="0"/>
              </a:spcAft>
              <a:buFont typeface="Wingdings 2"/>
              <a:buNone/>
              <a:defRPr/>
            </a:pPr>
            <a:r>
              <a:rPr lang="ru-RU" sz="2000" dirty="0" smtClean="0">
                <a:solidFill>
                  <a:srgbClr val="FF0000"/>
                </a:solidFill>
                <a:effectLst>
                  <a:outerShdw blurRad="38100" dist="38100" dir="2700000" algn="tl">
                    <a:srgbClr val="000000">
                      <a:alpha val="43137"/>
                    </a:srgbClr>
                  </a:outerShdw>
                </a:effectLst>
              </a:rPr>
              <a:t>Ильченко С.М.</a:t>
            </a:r>
            <a:endParaRPr lang="ru-RU" sz="2000" dirty="0">
              <a:solidFill>
                <a:srgbClr val="FF0000"/>
              </a:solidFill>
              <a:effectLst>
                <a:outerShdw blurRad="38100" dist="38100" dir="2700000" algn="tl">
                  <a:srgbClr val="000000">
                    <a:alpha val="43137"/>
                  </a:srgbClr>
                </a:outerShdw>
              </a:effectLst>
            </a:endParaRPr>
          </a:p>
        </p:txBody>
      </p:sp>
      <p:sp>
        <p:nvSpPr>
          <p:cNvPr id="7" name="Прямоугольник 6"/>
          <p:cNvSpPr/>
          <p:nvPr/>
        </p:nvSpPr>
        <p:spPr>
          <a:xfrm>
            <a:off x="2286000" y="3105835"/>
            <a:ext cx="4572000" cy="369332"/>
          </a:xfrm>
          <a:prstGeom prst="rect">
            <a:avLst/>
          </a:prstGeom>
        </p:spPr>
        <p:txBody>
          <a:bodyPr>
            <a:spAutoFit/>
          </a:bodyPr>
          <a:lstStyle/>
          <a:p>
            <a:endParaRPr lang="ru-RU" dirty="0"/>
          </a:p>
        </p:txBody>
      </p:sp>
      <p:sp>
        <p:nvSpPr>
          <p:cNvPr id="8193" name="Rectangle 1"/>
          <p:cNvSpPr>
            <a:spLocks noChangeArrowheads="1"/>
          </p:cNvSpPr>
          <p:nvPr/>
        </p:nvSpPr>
        <p:spPr bwMode="auto">
          <a:xfrm>
            <a:off x="2514600" y="1447800"/>
            <a:ext cx="4263924"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52550" algn="l"/>
              </a:tabLst>
            </a:pPr>
            <a:r>
              <a:rPr kumimoji="0" lang="ru-RU" sz="4800" b="0"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Жуёшь, жуёшь,</a:t>
            </a:r>
          </a:p>
          <a:p>
            <a:pPr marL="0" marR="0" lvl="0" indent="0" algn="l" defTabSz="914400" rtl="0" eaLnBrk="1" fontAlgn="base" latinLnBrk="0" hangingPunct="1">
              <a:lnSpc>
                <a:spcPct val="100000"/>
              </a:lnSpc>
              <a:spcBef>
                <a:spcPct val="0"/>
              </a:spcBef>
              <a:spcAft>
                <a:spcPct val="0"/>
              </a:spcAft>
              <a:buClrTx/>
              <a:buSzTx/>
              <a:buFontTx/>
              <a:buNone/>
              <a:tabLst>
                <a:tab pos="1352550" algn="l"/>
              </a:tabLst>
            </a:pPr>
            <a:r>
              <a:rPr kumimoji="0" lang="ru-RU" sz="4800" b="0" i="1"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не пережуёшь</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a:srcRect/>
          <a:stretch>
            <a:fillRect/>
          </a:stretch>
        </p:blipFill>
        <p:spPr bwMode="auto">
          <a:xfrm>
            <a:off x="152400" y="1752599"/>
            <a:ext cx="3302472" cy="2895601"/>
          </a:xfrm>
          <a:prstGeom prst="rect">
            <a:avLst/>
          </a:prstGeom>
          <a:noFill/>
          <a:ln w="9525">
            <a:noFill/>
            <a:miter lim="800000"/>
            <a:headEnd/>
            <a:tailEnd/>
          </a:ln>
          <a:effectLst/>
        </p:spPr>
      </p:pic>
      <p:sp>
        <p:nvSpPr>
          <p:cNvPr id="5" name="TextBox 4"/>
          <p:cNvSpPr txBox="1"/>
          <p:nvPr/>
        </p:nvSpPr>
        <p:spPr>
          <a:xfrm>
            <a:off x="1066800" y="457200"/>
            <a:ext cx="2209800" cy="646331"/>
          </a:xfrm>
          <a:prstGeom prst="rect">
            <a:avLst/>
          </a:prstGeom>
          <a:noFill/>
        </p:spPr>
        <p:txBody>
          <a:bodyPr wrap="square" rtlCol="0">
            <a:spAutoFit/>
          </a:bodyPr>
          <a:lstStyle/>
          <a:p>
            <a:pPr algn="ctr"/>
            <a:r>
              <a:rPr lang="ru-RU" sz="3600" dirty="0" smtClean="0">
                <a:solidFill>
                  <a:srgbClr val="FF0000"/>
                </a:solidFill>
              </a:rPr>
              <a:t>Мифы</a:t>
            </a:r>
            <a:endParaRPr lang="ru-RU" sz="3600" dirty="0">
              <a:solidFill>
                <a:srgbClr val="FF0000"/>
              </a:solidFill>
            </a:endParaRPr>
          </a:p>
        </p:txBody>
      </p:sp>
      <p:sp>
        <p:nvSpPr>
          <p:cNvPr id="4" name="Прямоугольник 3"/>
          <p:cNvSpPr/>
          <p:nvPr/>
        </p:nvSpPr>
        <p:spPr>
          <a:xfrm>
            <a:off x="3886200" y="457200"/>
            <a:ext cx="4572000" cy="5078313"/>
          </a:xfrm>
          <a:prstGeom prst="rect">
            <a:avLst/>
          </a:prstGeom>
        </p:spPr>
        <p:txBody>
          <a:bodyPr>
            <a:spAutoFit/>
          </a:bodyPr>
          <a:lstStyle/>
          <a:p>
            <a:r>
              <a:rPr lang="ru-RU" dirty="0" smtClean="0">
                <a:solidFill>
                  <a:srgbClr val="C00000"/>
                </a:solidFill>
              </a:rPr>
              <a:t>Производители жевательной резинки распространили миф о том, что жвачка освежает дыхание и улучшает здоровье зубов. На самом деле, факты свидетельствуют, что жевательная резинка способствует выделению большого количества слюны, именно на этом основано ее </a:t>
            </a:r>
            <a:r>
              <a:rPr lang="ru-RU" dirty="0" err="1" smtClean="0">
                <a:solidFill>
                  <a:srgbClr val="C00000"/>
                </a:solidFill>
              </a:rPr>
              <a:t>противокариозное</a:t>
            </a:r>
            <a:r>
              <a:rPr lang="ru-RU" dirty="0" smtClean="0">
                <a:solidFill>
                  <a:srgbClr val="C00000"/>
                </a:solidFill>
              </a:rPr>
              <a:t> действие. В процессе жевания ротовая полость частично очищается от остатков пищи и зубного налета. В результате обильного выделения слюны, имеющей щелочную реакцию, поддерживается необходимый уровень </a:t>
            </a:r>
            <a:r>
              <a:rPr lang="ru-RU" dirty="0" err="1" smtClean="0">
                <a:solidFill>
                  <a:srgbClr val="C00000"/>
                </a:solidFill>
              </a:rPr>
              <a:t>pH</a:t>
            </a:r>
            <a:r>
              <a:rPr lang="ru-RU" dirty="0" smtClean="0">
                <a:solidFill>
                  <a:srgbClr val="C00000"/>
                </a:solidFill>
              </a:rPr>
              <a:t> во рту. Ведь известно, что в кислой среде быстрее происходит разрушение эмали зубов.</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08433" y="228600"/>
            <a:ext cx="8335567" cy="5549106"/>
          </a:xfrm>
          <a:prstGeom prst="rect">
            <a:avLst/>
          </a:prstGeom>
          <a:noFill/>
          <a:ln w="9525">
            <a:noFill/>
            <a:miter lim="800000"/>
            <a:headEnd/>
            <a:tailEnd/>
          </a:ln>
          <a:effectLst/>
        </p:spPr>
      </p:pic>
      <p:sp>
        <p:nvSpPr>
          <p:cNvPr id="5" name="TextBox 4"/>
          <p:cNvSpPr txBox="1"/>
          <p:nvPr/>
        </p:nvSpPr>
        <p:spPr>
          <a:xfrm>
            <a:off x="381000" y="1905000"/>
            <a:ext cx="8382000" cy="2031325"/>
          </a:xfrm>
          <a:prstGeom prst="rect">
            <a:avLst/>
          </a:prstGeom>
          <a:noFill/>
        </p:spPr>
        <p:txBody>
          <a:bodyPr wrap="square" rtlCol="0">
            <a:spAutoFit/>
          </a:bodyPr>
          <a:lstStyle/>
          <a:p>
            <a:r>
              <a:rPr lang="ru-RU" dirty="0" smtClean="0"/>
              <a:t>Жвачка состоит из резиновой основы. Обычно это синтетические полимеры с добавлением смолы хвойных деревьев или сока дерева </a:t>
            </a:r>
            <a:r>
              <a:rPr lang="ru-RU" dirty="0" err="1" smtClean="0"/>
              <a:t>Саподилла</a:t>
            </a:r>
            <a:r>
              <a:rPr lang="ru-RU" dirty="0" smtClean="0"/>
              <a:t>, растущего в Центральной Америке. Кроме того, в жвачке содержатся </a:t>
            </a:r>
            <a:r>
              <a:rPr lang="ru-RU" dirty="0" err="1" smtClean="0"/>
              <a:t>подсластители</a:t>
            </a:r>
            <a:r>
              <a:rPr lang="ru-RU" dirty="0" smtClean="0"/>
              <a:t>, </a:t>
            </a:r>
            <a:r>
              <a:rPr lang="ru-RU" dirty="0" err="1" smtClean="0"/>
              <a:t>ароматизаторы</a:t>
            </a:r>
            <a:r>
              <a:rPr lang="ru-RU" dirty="0" smtClean="0"/>
              <a:t>, красители, консерванты, загустители, стабилизаторы, </a:t>
            </a:r>
            <a:r>
              <a:rPr lang="ru-RU" dirty="0" err="1" smtClean="0"/>
              <a:t>глазирователи</a:t>
            </a:r>
            <a:r>
              <a:rPr lang="ru-RU" dirty="0" smtClean="0"/>
              <a:t> – то есть всё то, чего мы в обычных продуктах стараемся избегать. </a:t>
            </a:r>
          </a:p>
          <a:p>
            <a:endParaRPr lang="ru-RU" dirty="0"/>
          </a:p>
        </p:txBody>
      </p:sp>
      <p:sp>
        <p:nvSpPr>
          <p:cNvPr id="7" name="TextBox 6"/>
          <p:cNvSpPr txBox="1"/>
          <p:nvPr/>
        </p:nvSpPr>
        <p:spPr>
          <a:xfrm>
            <a:off x="609600" y="457200"/>
            <a:ext cx="2133600" cy="707886"/>
          </a:xfrm>
          <a:prstGeom prst="rect">
            <a:avLst/>
          </a:prstGeom>
          <a:noFill/>
        </p:spPr>
        <p:txBody>
          <a:bodyPr wrap="square" rtlCol="0">
            <a:spAutoFit/>
          </a:bodyPr>
          <a:lstStyle/>
          <a:p>
            <a:r>
              <a:rPr lang="ru-RU" sz="4000" dirty="0" smtClean="0">
                <a:solidFill>
                  <a:srgbClr val="00B050"/>
                </a:solidFill>
              </a:rPr>
              <a:t>Правда</a:t>
            </a:r>
            <a:endParaRPr lang="ru-RU" sz="4000"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09800"/>
            <a:ext cx="8229600" cy="4525963"/>
          </a:xfrm>
        </p:spPr>
        <p:txBody>
          <a:bodyPr>
            <a:normAutofit fontScale="47500" lnSpcReduction="20000"/>
          </a:bodyPr>
          <a:lstStyle/>
          <a:p>
            <a:pPr>
              <a:buNone/>
            </a:pPr>
            <a:r>
              <a:rPr lang="ru-RU" sz="2900" dirty="0" smtClean="0"/>
              <a:t>Я решила провести опрос не среди учащихся моей школы, а среди специалистов, стоматолога и гастроэнтеролога.</a:t>
            </a:r>
          </a:p>
          <a:p>
            <a:pPr lvl="0"/>
            <a:r>
              <a:rPr lang="ru-RU" sz="2900" dirty="0" smtClean="0"/>
              <a:t>Регулирует ли жевание </a:t>
            </a:r>
            <a:r>
              <a:rPr lang="ru-RU" sz="2900" dirty="0" err="1" smtClean="0"/>
              <a:t>жев.резинки</a:t>
            </a:r>
            <a:r>
              <a:rPr lang="ru-RU" sz="2900" dirty="0" smtClean="0"/>
              <a:t> уровень кислотности в полости рта?</a:t>
            </a:r>
          </a:p>
          <a:p>
            <a:pPr>
              <a:buNone/>
            </a:pPr>
            <a:r>
              <a:rPr lang="ru-RU" sz="2900" dirty="0" smtClean="0"/>
              <a:t>Нет.</a:t>
            </a:r>
          </a:p>
          <a:p>
            <a:pPr lvl="0"/>
            <a:r>
              <a:rPr lang="ru-RU" sz="2900" dirty="0" err="1" smtClean="0"/>
              <a:t>Жев.резинка</a:t>
            </a:r>
            <a:r>
              <a:rPr lang="ru-RU" sz="2900" dirty="0" smtClean="0"/>
              <a:t> раздражает ли желудочно-кишечный тракт?</a:t>
            </a:r>
          </a:p>
          <a:p>
            <a:pPr>
              <a:buNone/>
            </a:pPr>
            <a:r>
              <a:rPr lang="ru-RU" sz="2900" dirty="0" smtClean="0"/>
              <a:t>Да.</a:t>
            </a:r>
          </a:p>
          <a:p>
            <a:pPr lvl="0"/>
            <a:r>
              <a:rPr lang="ru-RU" sz="2900" dirty="0" smtClean="0"/>
              <a:t>При каких болезнях не рекомендуется жевать </a:t>
            </a:r>
            <a:r>
              <a:rPr lang="ru-RU" sz="2900" dirty="0" err="1" smtClean="0"/>
              <a:t>жев.резинку</a:t>
            </a:r>
            <a:r>
              <a:rPr lang="ru-RU" sz="2900" dirty="0" smtClean="0"/>
              <a:t>?</a:t>
            </a:r>
          </a:p>
          <a:p>
            <a:pPr>
              <a:buNone/>
            </a:pPr>
            <a:r>
              <a:rPr lang="ru-RU" sz="2900" dirty="0" smtClean="0"/>
              <a:t>При болезнях ЖКТ (желудочно-кишечный тракт).</a:t>
            </a:r>
          </a:p>
          <a:p>
            <a:pPr lvl="0"/>
            <a:r>
              <a:rPr lang="ru-RU" sz="2900" dirty="0" smtClean="0"/>
              <a:t> </a:t>
            </a:r>
            <a:r>
              <a:rPr lang="ru-RU" sz="2900" dirty="0" err="1" smtClean="0"/>
              <a:t>Жев.резинка</a:t>
            </a:r>
            <a:r>
              <a:rPr lang="ru-RU" sz="2900" dirty="0" smtClean="0"/>
              <a:t> усиливает слюноотделение, что способствует улучшению работы желудка и кишечника…согласны ли вы с этим?</a:t>
            </a:r>
          </a:p>
          <a:p>
            <a:pPr>
              <a:buNone/>
            </a:pPr>
            <a:r>
              <a:rPr lang="ru-RU" sz="2900" dirty="0" smtClean="0"/>
              <a:t>Нет.</a:t>
            </a:r>
          </a:p>
          <a:p>
            <a:pPr lvl="0"/>
            <a:r>
              <a:rPr lang="ru-RU" sz="2900" dirty="0" smtClean="0"/>
              <a:t>К чему приводит жевание </a:t>
            </a:r>
            <a:r>
              <a:rPr lang="ru-RU" sz="2900" dirty="0" err="1" smtClean="0"/>
              <a:t>жев.резинки</a:t>
            </a:r>
            <a:r>
              <a:rPr lang="ru-RU" sz="2900" dirty="0" smtClean="0"/>
              <a:t> на голодный желудок?</a:t>
            </a:r>
          </a:p>
          <a:p>
            <a:pPr>
              <a:buNone/>
            </a:pPr>
            <a:r>
              <a:rPr lang="ru-RU" sz="2900" dirty="0" smtClean="0"/>
              <a:t>К заболеваниям ЖКТ.</a:t>
            </a:r>
          </a:p>
          <a:p>
            <a:pPr lvl="0"/>
            <a:r>
              <a:rPr lang="ru-RU" sz="2900" dirty="0" smtClean="0"/>
              <a:t>Можно ли жевать </a:t>
            </a:r>
            <a:r>
              <a:rPr lang="ru-RU" sz="2900" dirty="0" err="1" smtClean="0"/>
              <a:t>жев.резинку</a:t>
            </a:r>
            <a:r>
              <a:rPr lang="ru-RU" sz="2900" dirty="0" smtClean="0"/>
              <a:t> долго? почему? что будет в результате этого?</a:t>
            </a:r>
          </a:p>
          <a:p>
            <a:pPr>
              <a:buNone/>
            </a:pPr>
            <a:r>
              <a:rPr lang="ru-RU" sz="2900" dirty="0" smtClean="0"/>
              <a:t>Нет, т.к. жевательная резинка вырабатывает желудочный сок, что может привести к заболеванием</a:t>
            </a:r>
          </a:p>
          <a:p>
            <a:pPr>
              <a:buNone/>
            </a:pPr>
            <a:r>
              <a:rPr lang="ru-RU" sz="2900" dirty="0" smtClean="0"/>
              <a:t>желудка и гастрита.</a:t>
            </a:r>
          </a:p>
          <a:p>
            <a:pPr lvl="0"/>
            <a:r>
              <a:rPr lang="ru-RU" sz="2900" dirty="0" smtClean="0"/>
              <a:t>Ваше отношение к </a:t>
            </a:r>
            <a:r>
              <a:rPr lang="ru-RU" sz="2900" dirty="0" err="1" smtClean="0"/>
              <a:t>жев.резинке</a:t>
            </a:r>
            <a:r>
              <a:rPr lang="ru-RU" sz="2900" dirty="0" smtClean="0"/>
              <a:t> как гастроэнтеролог.</a:t>
            </a:r>
          </a:p>
          <a:p>
            <a:pPr algn="ctr">
              <a:buNone/>
            </a:pPr>
            <a:r>
              <a:rPr lang="ru-RU" sz="2900" b="1" dirty="0" smtClean="0"/>
              <a:t>                            </a:t>
            </a:r>
            <a:r>
              <a:rPr lang="ru-RU" sz="3800" b="1" dirty="0" smtClean="0"/>
              <a:t>Отрицательное!</a:t>
            </a:r>
          </a:p>
          <a:p>
            <a:endParaRPr lang="ru-RU" dirty="0"/>
          </a:p>
        </p:txBody>
      </p:sp>
      <p:sp>
        <p:nvSpPr>
          <p:cNvPr id="2" name="Заголовок 1"/>
          <p:cNvSpPr>
            <a:spLocks noGrp="1"/>
          </p:cNvSpPr>
          <p:nvPr>
            <p:ph type="title"/>
          </p:nvPr>
        </p:nvSpPr>
        <p:spPr/>
        <p:txBody>
          <a:bodyPr>
            <a:normAutofit fontScale="90000"/>
          </a:bodyPr>
          <a:lstStyle/>
          <a:p>
            <a:r>
              <a:rPr lang="ru-RU" dirty="0" smtClean="0"/>
              <a:t>Воздействие жевательной резинки по мнению гастроэнтеролога:</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62000"/>
            <a:ext cx="8229600" cy="6096000"/>
          </a:xfrm>
        </p:spPr>
        <p:txBody>
          <a:bodyPr>
            <a:normAutofit/>
          </a:bodyPr>
          <a:lstStyle/>
          <a:p>
            <a:pPr marL="452628" indent="-342900"/>
            <a:r>
              <a:rPr lang="ru-RU" sz="1600" dirty="0" smtClean="0">
                <a:solidFill>
                  <a:schemeClr val="tx1">
                    <a:lumMod val="65000"/>
                    <a:lumOff val="35000"/>
                  </a:schemeClr>
                </a:solidFill>
              </a:rPr>
              <a:t>Есть ли польза для зубов, после жевательной резинки?</a:t>
            </a:r>
          </a:p>
          <a:p>
            <a:pPr marL="452628" indent="-342900">
              <a:buNone/>
            </a:pPr>
            <a:r>
              <a:rPr lang="ru-RU" sz="1600" dirty="0" smtClean="0">
                <a:solidFill>
                  <a:schemeClr val="tx1">
                    <a:lumMod val="65000"/>
                    <a:lumOff val="35000"/>
                  </a:schemeClr>
                </a:solidFill>
              </a:rPr>
              <a:t>Да, в течении 5 минут.</a:t>
            </a:r>
          </a:p>
          <a:p>
            <a:pPr marL="452628" indent="-342900"/>
            <a:r>
              <a:rPr lang="ru-RU" sz="1600" dirty="0" smtClean="0">
                <a:solidFill>
                  <a:schemeClr val="tx1">
                    <a:lumMod val="65000"/>
                    <a:lumOff val="35000"/>
                  </a:schemeClr>
                </a:solidFill>
              </a:rPr>
              <a:t>Отбеливает ли жевательная резинка зубы?</a:t>
            </a:r>
          </a:p>
          <a:p>
            <a:pPr marL="452628" indent="-342900">
              <a:buNone/>
            </a:pPr>
            <a:r>
              <a:rPr lang="ru-RU" sz="1600" dirty="0" smtClean="0">
                <a:solidFill>
                  <a:schemeClr val="tx1">
                    <a:lumMod val="65000"/>
                    <a:lumOff val="35000"/>
                  </a:schemeClr>
                </a:solidFill>
              </a:rPr>
              <a:t>Нет.</a:t>
            </a:r>
          </a:p>
          <a:p>
            <a:pPr marL="452628" indent="-342900"/>
            <a:r>
              <a:rPr lang="ru-RU" sz="1600" dirty="0" smtClean="0">
                <a:solidFill>
                  <a:schemeClr val="tx1">
                    <a:lumMod val="65000"/>
                    <a:lumOff val="35000"/>
                  </a:schemeClr>
                </a:solidFill>
              </a:rPr>
              <a:t>Может ли вызвать вред зубам жевательная резина?</a:t>
            </a:r>
          </a:p>
          <a:p>
            <a:pPr marL="452628" indent="-342900">
              <a:buNone/>
            </a:pPr>
            <a:r>
              <a:rPr lang="ru-RU" sz="1600" dirty="0" smtClean="0">
                <a:solidFill>
                  <a:schemeClr val="tx1">
                    <a:lumMod val="65000"/>
                    <a:lumOff val="35000"/>
                  </a:schemeClr>
                </a:solidFill>
              </a:rPr>
              <a:t>Да.</a:t>
            </a:r>
          </a:p>
          <a:p>
            <a:pPr marL="452628" indent="-342900"/>
            <a:r>
              <a:rPr lang="ru-RU" sz="1600" dirty="0" smtClean="0">
                <a:solidFill>
                  <a:schemeClr val="tx1">
                    <a:lumMod val="65000"/>
                    <a:lumOff val="35000"/>
                  </a:schemeClr>
                </a:solidFill>
              </a:rPr>
              <a:t>Как вы относитесь к жевательной резинке как специалист?</a:t>
            </a:r>
          </a:p>
          <a:p>
            <a:pPr marL="452628" indent="-342900">
              <a:buNone/>
            </a:pPr>
            <a:r>
              <a:rPr lang="ru-RU" sz="1600" dirty="0" smtClean="0">
                <a:solidFill>
                  <a:schemeClr val="tx1">
                    <a:lumMod val="65000"/>
                    <a:lumOff val="35000"/>
                  </a:schemeClr>
                </a:solidFill>
              </a:rPr>
              <a:t>Отрицательно.</a:t>
            </a:r>
          </a:p>
          <a:p>
            <a:pPr marL="452628" indent="-342900"/>
            <a:r>
              <a:rPr lang="ru-RU" sz="1600" dirty="0" smtClean="0">
                <a:solidFill>
                  <a:schemeClr val="tx1">
                    <a:lumMod val="65000"/>
                    <a:lumOff val="35000"/>
                  </a:schemeClr>
                </a:solidFill>
              </a:rPr>
              <a:t>Когда полезна жевательная резинка?</a:t>
            </a:r>
          </a:p>
          <a:p>
            <a:pPr marL="452628" indent="-342900">
              <a:buNone/>
            </a:pPr>
            <a:r>
              <a:rPr lang="ru-RU" sz="1600" dirty="0" smtClean="0">
                <a:solidFill>
                  <a:schemeClr val="tx1">
                    <a:lumMod val="65000"/>
                    <a:lumOff val="35000"/>
                  </a:schemeClr>
                </a:solidFill>
              </a:rPr>
              <a:t>После еды.</a:t>
            </a:r>
          </a:p>
          <a:p>
            <a:pPr marL="452628" indent="-342900"/>
            <a:r>
              <a:rPr lang="ru-RU" sz="1600" dirty="0" smtClean="0">
                <a:solidFill>
                  <a:schemeClr val="tx1">
                    <a:lumMod val="65000"/>
                    <a:lumOff val="35000"/>
                  </a:schemeClr>
                </a:solidFill>
              </a:rPr>
              <a:t>Влияет ли она на зубную эмаль?</a:t>
            </a:r>
          </a:p>
          <a:p>
            <a:pPr marL="452628" indent="-342900">
              <a:buNone/>
            </a:pPr>
            <a:r>
              <a:rPr lang="ru-RU" sz="1600" dirty="0" smtClean="0">
                <a:solidFill>
                  <a:schemeClr val="tx1">
                    <a:lumMod val="65000"/>
                    <a:lumOff val="35000"/>
                  </a:schemeClr>
                </a:solidFill>
              </a:rPr>
              <a:t>Отрицательного влияния нет, но и положительного тоже.</a:t>
            </a:r>
          </a:p>
          <a:p>
            <a:pPr marL="452628" indent="-342900"/>
            <a:r>
              <a:rPr lang="ru-RU" sz="1600" dirty="0" smtClean="0">
                <a:solidFill>
                  <a:schemeClr val="tx1">
                    <a:lumMod val="65000"/>
                    <a:lumOff val="35000"/>
                  </a:schemeClr>
                </a:solidFill>
              </a:rPr>
              <a:t>Жвачка-средство от кариеса?</a:t>
            </a:r>
          </a:p>
          <a:p>
            <a:pPr marL="452628" indent="-342900">
              <a:buNone/>
            </a:pPr>
            <a:r>
              <a:rPr lang="ru-RU" sz="1600" dirty="0" smtClean="0">
                <a:solidFill>
                  <a:schemeClr val="tx1">
                    <a:lumMod val="65000"/>
                    <a:lumOff val="35000"/>
                  </a:schemeClr>
                </a:solidFill>
              </a:rPr>
              <a:t>Нет.</a:t>
            </a:r>
          </a:p>
          <a:p>
            <a:pPr marL="452628" indent="-342900"/>
            <a:r>
              <a:rPr lang="ru-RU" sz="1600" dirty="0" smtClean="0">
                <a:solidFill>
                  <a:schemeClr val="tx1">
                    <a:lumMod val="65000"/>
                    <a:lumOff val="35000"/>
                  </a:schemeClr>
                </a:solidFill>
              </a:rPr>
              <a:t>Существует три вида жевательной резинки :пластинка, надувная и лечебно-профилактическая. Так лечебно-профилактическая выполняет свою роль? и рекомендуете ли вы ее?</a:t>
            </a:r>
          </a:p>
          <a:p>
            <a:pPr marL="452628" indent="-342900">
              <a:buNone/>
            </a:pPr>
            <a:r>
              <a:rPr lang="ru-RU" sz="1600" dirty="0" smtClean="0">
                <a:solidFill>
                  <a:schemeClr val="tx1">
                    <a:lumMod val="65000"/>
                    <a:lumOff val="35000"/>
                  </a:schemeClr>
                </a:solidFill>
              </a:rPr>
              <a:t>Да, она стимулирует выработку слюны. </a:t>
            </a:r>
          </a:p>
          <a:p>
            <a:pPr marL="452628" indent="-342900"/>
            <a:endParaRPr lang="ru-RU" sz="1600" dirty="0">
              <a:solidFill>
                <a:schemeClr val="tx1">
                  <a:lumMod val="65000"/>
                  <a:lumOff val="35000"/>
                </a:schemeClr>
              </a:solidFill>
            </a:endParaRPr>
          </a:p>
        </p:txBody>
      </p:sp>
      <p:sp>
        <p:nvSpPr>
          <p:cNvPr id="3" name="Заголовок 2"/>
          <p:cNvSpPr>
            <a:spLocks noGrp="1"/>
          </p:cNvSpPr>
          <p:nvPr>
            <p:ph type="title"/>
          </p:nvPr>
        </p:nvSpPr>
        <p:spPr>
          <a:xfrm>
            <a:off x="457200" y="274638"/>
            <a:ext cx="8229600" cy="563562"/>
          </a:xfrm>
        </p:spPr>
        <p:txBody>
          <a:bodyPr>
            <a:normAutofit fontScale="90000"/>
          </a:bodyPr>
          <a:lstStyle/>
          <a:p>
            <a:r>
              <a:rPr lang="ru-RU" b="0" dirty="0" smtClean="0"/>
              <a:t>Беседы со стоматологом:</a:t>
            </a:r>
            <a:endParaRPr lang="ru-RU"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295400" y="609600"/>
            <a:ext cx="4552682" cy="3200400"/>
          </a:xfrm>
          <a:prstGeom prst="rect">
            <a:avLst/>
          </a:prstGeom>
          <a:noFill/>
          <a:ln w="9525">
            <a:noFill/>
            <a:miter lim="800000"/>
            <a:headEnd/>
            <a:tailEnd/>
          </a:ln>
          <a:effectLst/>
        </p:spPr>
      </p:pic>
      <p:sp>
        <p:nvSpPr>
          <p:cNvPr id="6" name="TextBox 5"/>
          <p:cNvSpPr txBox="1"/>
          <p:nvPr/>
        </p:nvSpPr>
        <p:spPr>
          <a:xfrm>
            <a:off x="2438400" y="228600"/>
            <a:ext cx="3962400" cy="369332"/>
          </a:xfrm>
          <a:prstGeom prst="rect">
            <a:avLst/>
          </a:prstGeom>
          <a:noFill/>
        </p:spPr>
        <p:txBody>
          <a:bodyPr wrap="square" rtlCol="0">
            <a:spAutoFit/>
          </a:bodyPr>
          <a:lstStyle/>
          <a:p>
            <a:pPr algn="ctr"/>
            <a:r>
              <a:rPr lang="ru-RU" dirty="0" smtClean="0"/>
              <a:t>Мнение стоматологов</a:t>
            </a:r>
            <a:endParaRPr lang="ru-RU" dirty="0"/>
          </a:p>
        </p:txBody>
      </p:sp>
      <p:sp>
        <p:nvSpPr>
          <p:cNvPr id="7" name="TextBox 6"/>
          <p:cNvSpPr txBox="1"/>
          <p:nvPr/>
        </p:nvSpPr>
        <p:spPr>
          <a:xfrm>
            <a:off x="3124200" y="3886200"/>
            <a:ext cx="5410200" cy="2585323"/>
          </a:xfrm>
          <a:prstGeom prst="rect">
            <a:avLst/>
          </a:prstGeom>
          <a:noFill/>
        </p:spPr>
        <p:txBody>
          <a:bodyPr wrap="square" rtlCol="0">
            <a:spAutoFit/>
          </a:bodyPr>
          <a:lstStyle/>
          <a:p>
            <a:r>
              <a:rPr lang="ru-RU" dirty="0" smtClean="0">
                <a:solidFill>
                  <a:schemeClr val="bg2">
                    <a:lumMod val="50000"/>
                  </a:schemeClr>
                </a:solidFill>
              </a:rPr>
              <a:t>При опросе стоматологов, мнение по использованию резинки разошлись. Большинство ответили, что ж.р. отрицательно влияет на зубную эмаль, но так же и присутствуют положительные качества.</a:t>
            </a:r>
          </a:p>
          <a:p>
            <a:r>
              <a:rPr lang="ru-RU" dirty="0" smtClean="0">
                <a:solidFill>
                  <a:schemeClr val="bg2">
                    <a:lumMod val="50000"/>
                  </a:schemeClr>
                </a:solidFill>
              </a:rPr>
              <a:t>Рекомендации: Стоматологи советуют использовать жвачку после еды, в течении 5-7 минут. </a:t>
            </a:r>
            <a:endParaRPr lang="ru-RU"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Я провела серию опытов на качественный состав жевательной резинки (нескольких видов).</a:t>
            </a:r>
            <a:endParaRPr lang="ru-RU" dirty="0"/>
          </a:p>
        </p:txBody>
      </p:sp>
      <p:sp>
        <p:nvSpPr>
          <p:cNvPr id="2" name="Заголовок 1"/>
          <p:cNvSpPr>
            <a:spLocks noGrp="1"/>
          </p:cNvSpPr>
          <p:nvPr>
            <p:ph type="title"/>
          </p:nvPr>
        </p:nvSpPr>
        <p:spPr/>
        <p:txBody>
          <a:bodyPr/>
          <a:lstStyle/>
          <a:p>
            <a:r>
              <a:rPr lang="ru-RU" dirty="0" smtClean="0"/>
              <a:t>Практическая часть.</a:t>
            </a:r>
            <a:endParaRPr lang="ru-RU" dirty="0"/>
          </a:p>
        </p:txBody>
      </p:sp>
      <p:pic>
        <p:nvPicPr>
          <p:cNvPr id="4" name="Рисунок 3" descr="bubble_gum_girl.jpg"/>
          <p:cNvPicPr>
            <a:picLocks noChangeAspect="1"/>
          </p:cNvPicPr>
          <p:nvPr/>
        </p:nvPicPr>
        <p:blipFill>
          <a:blip r:embed="rId2"/>
          <a:stretch>
            <a:fillRect/>
          </a:stretch>
        </p:blipFill>
        <p:spPr>
          <a:xfrm>
            <a:off x="2971800" y="3088306"/>
            <a:ext cx="4419600" cy="30838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dirty="0" smtClean="0"/>
              <a:t>Определение многоатомных спиртов</a:t>
            </a:r>
            <a:endParaRPr lang="ru-RU" sz="3200" dirty="0"/>
          </a:p>
        </p:txBody>
      </p:sp>
      <p:pic>
        <p:nvPicPr>
          <p:cNvPr id="5122" name="Picture 2" descr="C:\Documents and Settings\Windows XP\Рабочий стол\DSC04580.jpg"/>
          <p:cNvPicPr>
            <a:picLocks noGrp="1" noChangeAspect="1" noChangeArrowheads="1"/>
          </p:cNvPicPr>
          <p:nvPr>
            <p:ph idx="1"/>
          </p:nvPr>
        </p:nvPicPr>
        <p:blipFill>
          <a:blip r:embed="rId2" cstate="print"/>
          <a:srcRect/>
          <a:stretch>
            <a:fillRect/>
          </a:stretch>
        </p:blipFill>
        <p:spPr bwMode="auto">
          <a:xfrm>
            <a:off x="1371600" y="1066800"/>
            <a:ext cx="6034616" cy="4525962"/>
          </a:xfrm>
          <a:prstGeom prst="rect">
            <a:avLst/>
          </a:prstGeom>
          <a:noFill/>
        </p:spPr>
      </p:pic>
      <p:sp>
        <p:nvSpPr>
          <p:cNvPr id="7" name="TextBox 6"/>
          <p:cNvSpPr txBox="1"/>
          <p:nvPr/>
        </p:nvSpPr>
        <p:spPr>
          <a:xfrm>
            <a:off x="2514600" y="5715000"/>
            <a:ext cx="4267200" cy="923330"/>
          </a:xfrm>
          <a:prstGeom prst="rect">
            <a:avLst/>
          </a:prstGeom>
          <a:noFill/>
        </p:spPr>
        <p:txBody>
          <a:bodyPr wrap="square" rtlCol="0">
            <a:spAutoFit/>
          </a:bodyPr>
          <a:lstStyle/>
          <a:p>
            <a:r>
              <a:rPr lang="ru-RU" dirty="0" smtClean="0"/>
              <a:t>Многоатомные спирты присутствуют в небольших количествах</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0"/>
            <a:ext cx="6986016" cy="584775"/>
          </a:xfrm>
          <a:prstGeom prst="rect">
            <a:avLst/>
          </a:prstGeom>
          <a:noFill/>
        </p:spPr>
        <p:txBody>
          <a:bodyPr wrap="square" rtlCol="0">
            <a:spAutoFit/>
          </a:bodyPr>
          <a:lstStyle/>
          <a:p>
            <a:r>
              <a:rPr lang="ru-RU" dirty="0" smtClean="0"/>
              <a:t>       </a:t>
            </a:r>
            <a:r>
              <a:rPr lang="ru-RU" sz="3200" b="1" dirty="0" smtClean="0">
                <a:solidFill>
                  <a:schemeClr val="bg1">
                    <a:lumMod val="50000"/>
                  </a:schemeClr>
                </a:solidFill>
                <a:effectLst>
                  <a:outerShdw blurRad="38100" dist="38100" dir="2700000" algn="tl">
                    <a:srgbClr val="000000">
                      <a:alpha val="43137"/>
                    </a:srgbClr>
                  </a:outerShdw>
                </a:effectLst>
              </a:rPr>
              <a:t>Свойство резиновой основы</a:t>
            </a:r>
            <a:endParaRPr lang="ru-RU" dirty="0"/>
          </a:p>
        </p:txBody>
      </p:sp>
      <p:pic>
        <p:nvPicPr>
          <p:cNvPr id="7170" name="Picture 2" descr="C:\Documents and Settings\Windows XP\Рабочий стол\до эклипс.jpg"/>
          <p:cNvPicPr>
            <a:picLocks noChangeAspect="1" noChangeArrowheads="1"/>
          </p:cNvPicPr>
          <p:nvPr/>
        </p:nvPicPr>
        <p:blipFill>
          <a:blip r:embed="rId2" cstate="print"/>
          <a:srcRect/>
          <a:stretch>
            <a:fillRect/>
          </a:stretch>
        </p:blipFill>
        <p:spPr bwMode="auto">
          <a:xfrm>
            <a:off x="152400" y="457200"/>
            <a:ext cx="4495800" cy="5105400"/>
          </a:xfrm>
          <a:prstGeom prst="rect">
            <a:avLst/>
          </a:prstGeom>
          <a:noFill/>
        </p:spPr>
      </p:pic>
      <p:pic>
        <p:nvPicPr>
          <p:cNvPr id="7172" name="Picture 4" descr="C:\Documents and Settings\Windows XP\Рабочий стол\послеэкс.jpg"/>
          <p:cNvPicPr>
            <a:picLocks noChangeAspect="1" noChangeArrowheads="1"/>
          </p:cNvPicPr>
          <p:nvPr/>
        </p:nvPicPr>
        <p:blipFill>
          <a:blip r:embed="rId3" cstate="print"/>
          <a:srcRect/>
          <a:stretch>
            <a:fillRect/>
          </a:stretch>
        </p:blipFill>
        <p:spPr bwMode="auto">
          <a:xfrm>
            <a:off x="4724400" y="457200"/>
            <a:ext cx="4267200" cy="5105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indows XP\Рабочий стол\до орбит2"/>
          <p:cNvPicPr>
            <a:picLocks noGrp="1" noChangeAspect="1" noChangeArrowheads="1"/>
          </p:cNvPicPr>
          <p:nvPr>
            <p:ph idx="1"/>
          </p:nvPr>
        </p:nvPicPr>
        <p:blipFill>
          <a:blip r:embed="rId2" cstate="print"/>
          <a:srcRect/>
          <a:stretch>
            <a:fillRect/>
          </a:stretch>
        </p:blipFill>
        <p:spPr bwMode="auto">
          <a:xfrm>
            <a:off x="152400" y="914400"/>
            <a:ext cx="3886199" cy="5029200"/>
          </a:xfrm>
          <a:prstGeom prst="rect">
            <a:avLst/>
          </a:prstGeom>
          <a:noFill/>
        </p:spPr>
      </p:pic>
      <p:pic>
        <p:nvPicPr>
          <p:cNvPr id="1027" name="Picture 3" descr="C:\Documents and Settings\Windows XP\Рабочий стол\орбит после4"/>
          <p:cNvPicPr>
            <a:picLocks noChangeAspect="1" noChangeArrowheads="1"/>
          </p:cNvPicPr>
          <p:nvPr/>
        </p:nvPicPr>
        <p:blipFill>
          <a:blip r:embed="rId3" cstate="print"/>
          <a:srcRect/>
          <a:stretch>
            <a:fillRect/>
          </a:stretch>
        </p:blipFill>
        <p:spPr bwMode="auto">
          <a:xfrm>
            <a:off x="4114800" y="914400"/>
            <a:ext cx="4876800" cy="5029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Windows XP\Рабочий стол\до сл. мята.jpg"/>
          <p:cNvPicPr>
            <a:picLocks noChangeAspect="1" noChangeArrowheads="1"/>
          </p:cNvPicPr>
          <p:nvPr/>
        </p:nvPicPr>
        <p:blipFill>
          <a:blip r:embed="rId2" cstate="print"/>
          <a:srcRect/>
          <a:stretch>
            <a:fillRect/>
          </a:stretch>
        </p:blipFill>
        <p:spPr bwMode="auto">
          <a:xfrm>
            <a:off x="304800" y="685800"/>
            <a:ext cx="4038600" cy="5486400"/>
          </a:xfrm>
          <a:prstGeom prst="rect">
            <a:avLst/>
          </a:prstGeom>
          <a:noFill/>
        </p:spPr>
      </p:pic>
      <p:pic>
        <p:nvPicPr>
          <p:cNvPr id="2051" name="Picture 3" descr="C:\Documents and Settings\Windows XP\Рабочий стол\после сладкая мята.jpg"/>
          <p:cNvPicPr>
            <a:picLocks noChangeAspect="1" noChangeArrowheads="1"/>
          </p:cNvPicPr>
          <p:nvPr/>
        </p:nvPicPr>
        <p:blipFill>
          <a:blip r:embed="rId3" cstate="print"/>
          <a:srcRect/>
          <a:stretch>
            <a:fillRect/>
          </a:stretch>
        </p:blipFill>
        <p:spPr bwMode="auto">
          <a:xfrm>
            <a:off x="4724400" y="685800"/>
            <a:ext cx="4114800" cy="5486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2939_25453-700x500.jpg"/>
          <p:cNvPicPr>
            <a:picLocks noGrp="1" noChangeAspect="1"/>
          </p:cNvPicPr>
          <p:nvPr>
            <p:ph idx="1"/>
          </p:nvPr>
        </p:nvPicPr>
        <p:blipFill>
          <a:blip r:embed="rId2"/>
          <a:stretch>
            <a:fillRect/>
          </a:stretch>
        </p:blipFill>
        <p:spPr>
          <a:xfrm>
            <a:off x="76200" y="129619"/>
            <a:ext cx="9067800" cy="6728381"/>
          </a:xfrm>
        </p:spPr>
      </p:pic>
      <p:sp>
        <p:nvSpPr>
          <p:cNvPr id="5" name="Прямоугольник 4"/>
          <p:cNvSpPr/>
          <p:nvPr/>
        </p:nvSpPr>
        <p:spPr>
          <a:xfrm>
            <a:off x="2286000" y="2209800"/>
            <a:ext cx="4572000" cy="2585323"/>
          </a:xfrm>
          <a:prstGeom prst="rect">
            <a:avLst/>
          </a:prstGeom>
        </p:spPr>
        <p:txBody>
          <a:bodyPr>
            <a:spAutoFit/>
          </a:bodyPr>
          <a:lstStyle/>
          <a:p>
            <a:r>
              <a:rPr lang="ru-RU" sz="4800" b="1" dirty="0" smtClean="0">
                <a:solidFill>
                  <a:srgbClr val="FF0000"/>
                </a:solidFill>
                <a:effectLst>
                  <a:outerShdw blurRad="38100" dist="38100" dir="2700000" algn="tl">
                    <a:srgbClr val="000000">
                      <a:alpha val="43137"/>
                    </a:srgbClr>
                  </a:outerShdw>
                </a:effectLst>
              </a:rPr>
              <a:t>Тема: Жуешь, жуешь ,не пережуешь</a:t>
            </a:r>
            <a:r>
              <a:rPr lang="ru-RU" sz="1200" dirty="0" smtClean="0"/>
              <a:t/>
            </a:r>
            <a:br>
              <a:rPr lang="ru-RU" sz="1200" dirty="0" smtClean="0"/>
            </a:b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до хуба.jpg"/>
          <p:cNvPicPr>
            <a:picLocks noChangeAspect="1"/>
          </p:cNvPicPr>
          <p:nvPr/>
        </p:nvPicPr>
        <p:blipFill>
          <a:blip r:embed="rId2" cstate="print"/>
          <a:stretch>
            <a:fillRect/>
          </a:stretch>
        </p:blipFill>
        <p:spPr>
          <a:xfrm>
            <a:off x="228600" y="228600"/>
            <a:ext cx="4114800" cy="5562600"/>
          </a:xfrm>
          <a:prstGeom prst="rect">
            <a:avLst/>
          </a:prstGeom>
        </p:spPr>
      </p:pic>
      <p:pic>
        <p:nvPicPr>
          <p:cNvPr id="10" name="Рисунок 9" descr="после хуба.jpg"/>
          <p:cNvPicPr>
            <a:picLocks noChangeAspect="1"/>
          </p:cNvPicPr>
          <p:nvPr/>
        </p:nvPicPr>
        <p:blipFill>
          <a:blip r:embed="rId3" cstate="print"/>
          <a:stretch>
            <a:fillRect/>
          </a:stretch>
        </p:blipFill>
        <p:spPr>
          <a:xfrm>
            <a:off x="4495800" y="228600"/>
            <a:ext cx="4038600" cy="5486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04577.JPG"/>
          <p:cNvPicPr>
            <a:picLocks noGrp="1" noChangeAspect="1"/>
          </p:cNvPicPr>
          <p:nvPr>
            <p:ph idx="1"/>
          </p:nvPr>
        </p:nvPicPr>
        <p:blipFill>
          <a:blip r:embed="rId2" cstate="print"/>
          <a:stretch>
            <a:fillRect/>
          </a:stretch>
        </p:blipFill>
        <p:spPr>
          <a:xfrm>
            <a:off x="1371600" y="1066800"/>
            <a:ext cx="6096000" cy="4572000"/>
          </a:xfrm>
        </p:spPr>
      </p:pic>
      <p:sp>
        <p:nvSpPr>
          <p:cNvPr id="3" name="Заголовок 2"/>
          <p:cNvSpPr>
            <a:spLocks noGrp="1"/>
          </p:cNvSpPr>
          <p:nvPr>
            <p:ph type="title"/>
          </p:nvPr>
        </p:nvSpPr>
        <p:spPr>
          <a:xfrm>
            <a:off x="533400" y="0"/>
            <a:ext cx="8229600" cy="1143000"/>
          </a:xfrm>
        </p:spPr>
        <p:txBody>
          <a:bodyPr>
            <a:normAutofit fontScale="90000"/>
          </a:bodyPr>
          <a:lstStyle/>
          <a:p>
            <a:pPr algn="ctr"/>
            <a:r>
              <a:rPr lang="ru-RU" sz="3600" dirty="0" smtClean="0">
                <a:solidFill>
                  <a:schemeClr val="bg1">
                    <a:lumMod val="50000"/>
                  </a:schemeClr>
                </a:solidFill>
                <a:effectLst>
                  <a:outerShdw blurRad="38100" dist="38100" dir="2700000" algn="tl">
                    <a:srgbClr val="000000">
                      <a:alpha val="43137"/>
                    </a:srgbClr>
                  </a:outerShdw>
                </a:effectLst>
              </a:rPr>
              <a:t>Обнаружение остатка </a:t>
            </a:r>
            <a:r>
              <a:rPr lang="ru-RU" sz="3600" dirty="0" err="1" smtClean="0">
                <a:solidFill>
                  <a:schemeClr val="bg1">
                    <a:lumMod val="50000"/>
                  </a:schemeClr>
                </a:solidFill>
                <a:effectLst>
                  <a:outerShdw blurRad="38100" dist="38100" dir="2700000" algn="tl">
                    <a:srgbClr val="000000">
                      <a:alpha val="43137"/>
                    </a:srgbClr>
                  </a:outerShdw>
                </a:effectLst>
              </a:rPr>
              <a:t>фенилаланина</a:t>
            </a:r>
            <a:r>
              <a:rPr lang="ru-RU" sz="3600" dirty="0" smtClean="0">
                <a:solidFill>
                  <a:schemeClr val="bg1">
                    <a:lumMod val="50000"/>
                  </a:schemeClr>
                </a:solidFill>
                <a:effectLst>
                  <a:outerShdw blurRad="38100" dist="38100" dir="2700000" algn="tl">
                    <a:srgbClr val="000000">
                      <a:alpha val="43137"/>
                    </a:srgbClr>
                  </a:outerShdw>
                </a:effectLst>
              </a:rPr>
              <a:t> в </a:t>
            </a:r>
            <a:r>
              <a:rPr lang="ru-RU" sz="3600" dirty="0" err="1" smtClean="0">
                <a:solidFill>
                  <a:schemeClr val="bg1">
                    <a:lumMod val="50000"/>
                  </a:schemeClr>
                </a:solidFill>
                <a:effectLst>
                  <a:outerShdw blurRad="38100" dist="38100" dir="2700000" algn="tl">
                    <a:srgbClr val="000000">
                      <a:alpha val="43137"/>
                    </a:srgbClr>
                  </a:outerShdw>
                </a:effectLst>
              </a:rPr>
              <a:t>аспартаме</a:t>
            </a:r>
            <a:r>
              <a:rPr lang="ru-RU" sz="3600" dirty="0" smtClean="0">
                <a:solidFill>
                  <a:schemeClr val="bg1">
                    <a:lumMod val="50000"/>
                  </a:schemeClr>
                </a:solidFill>
                <a:effectLst>
                  <a:outerShdw blurRad="38100" dist="38100" dir="2700000" algn="tl">
                    <a:srgbClr val="000000">
                      <a:alpha val="43137"/>
                    </a:srgbClr>
                  </a:outerShdw>
                </a:effectLst>
              </a:rPr>
              <a:t>.</a:t>
            </a:r>
            <a:endParaRPr lang="ru-RU" sz="3600" dirty="0">
              <a:solidFill>
                <a:schemeClr val="bg1">
                  <a:lumMod val="50000"/>
                </a:schemeClr>
              </a:solidFill>
              <a:effectLst>
                <a:outerShdw blurRad="38100" dist="38100" dir="2700000" algn="tl">
                  <a:srgbClr val="000000">
                    <a:alpha val="43137"/>
                  </a:srgbClr>
                </a:outerShdw>
              </a:effectLst>
            </a:endParaRPr>
          </a:p>
        </p:txBody>
      </p:sp>
      <p:sp>
        <p:nvSpPr>
          <p:cNvPr id="5" name="TextBox 4"/>
          <p:cNvSpPr txBox="1"/>
          <p:nvPr/>
        </p:nvSpPr>
        <p:spPr>
          <a:xfrm>
            <a:off x="2743200" y="5791200"/>
            <a:ext cx="3429000" cy="646331"/>
          </a:xfrm>
          <a:prstGeom prst="rect">
            <a:avLst/>
          </a:prstGeom>
          <a:noFill/>
        </p:spPr>
        <p:txBody>
          <a:bodyPr wrap="square" rtlCol="0">
            <a:spAutoFit/>
          </a:bodyPr>
          <a:lstStyle/>
          <a:p>
            <a:r>
              <a:rPr lang="ru-RU" dirty="0" smtClean="0"/>
              <a:t>Жевательная резинка </a:t>
            </a:r>
            <a:r>
              <a:rPr lang="ru-RU" dirty="0" err="1" smtClean="0"/>
              <a:t>Есlips</a:t>
            </a:r>
            <a:endParaRPr lang="ru-RU" dirty="0" smtClean="0"/>
          </a:p>
          <a:p>
            <a:r>
              <a:rPr lang="ru-RU" dirty="0" smtClean="0"/>
              <a:t>Вывод: есть.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04579.JPG"/>
          <p:cNvPicPr>
            <a:picLocks noGrp="1" noChangeAspect="1"/>
          </p:cNvPicPr>
          <p:nvPr>
            <p:ph idx="1"/>
          </p:nvPr>
        </p:nvPicPr>
        <p:blipFill>
          <a:blip r:embed="rId2" cstate="print"/>
          <a:stretch>
            <a:fillRect/>
          </a:stretch>
        </p:blipFill>
        <p:spPr>
          <a:xfrm>
            <a:off x="1219200" y="228600"/>
            <a:ext cx="6035987" cy="4525962"/>
          </a:xfrm>
        </p:spPr>
      </p:pic>
      <p:sp>
        <p:nvSpPr>
          <p:cNvPr id="5" name="Прямоугольник 4"/>
          <p:cNvSpPr/>
          <p:nvPr/>
        </p:nvSpPr>
        <p:spPr>
          <a:xfrm>
            <a:off x="2057400" y="4953000"/>
            <a:ext cx="4572000" cy="923330"/>
          </a:xfrm>
          <a:prstGeom prst="rect">
            <a:avLst/>
          </a:prstGeom>
        </p:spPr>
        <p:txBody>
          <a:bodyPr>
            <a:spAutoFit/>
          </a:bodyPr>
          <a:lstStyle/>
          <a:p>
            <a:r>
              <a:rPr lang="ru-RU" dirty="0" smtClean="0"/>
              <a:t>Жевательная резинка </a:t>
            </a:r>
            <a:r>
              <a:rPr lang="ru-RU" dirty="0" err="1" smtClean="0"/>
              <a:t>Dirol</a:t>
            </a:r>
            <a:r>
              <a:rPr lang="ru-RU" dirty="0" smtClean="0"/>
              <a:t>(классический)</a:t>
            </a:r>
          </a:p>
          <a:p>
            <a:r>
              <a:rPr lang="ru-RU" dirty="0" smtClean="0"/>
              <a:t>Вывод: нет.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600" dirty="0" smtClean="0"/>
              <a:t>Наличие </a:t>
            </a:r>
            <a:r>
              <a:rPr lang="ru-RU" sz="3600" dirty="0" smtClean="0"/>
              <a:t>ментола</a:t>
            </a:r>
            <a:endParaRPr lang="ru-RU" sz="3600" dirty="0"/>
          </a:p>
        </p:txBody>
      </p:sp>
      <p:pic>
        <p:nvPicPr>
          <p:cNvPr id="6146" name="Picture 2" descr="C:\Documents and Settings\Windows XP\Рабочий стол\DSC04581.jpg"/>
          <p:cNvPicPr>
            <a:picLocks noGrp="1" noChangeAspect="1" noChangeArrowheads="1"/>
          </p:cNvPicPr>
          <p:nvPr>
            <p:ph idx="1"/>
          </p:nvPr>
        </p:nvPicPr>
        <p:blipFill>
          <a:blip r:embed="rId2" cstate="print"/>
          <a:srcRect/>
          <a:stretch>
            <a:fillRect/>
          </a:stretch>
        </p:blipFill>
        <p:spPr bwMode="auto">
          <a:xfrm>
            <a:off x="1554692" y="1481138"/>
            <a:ext cx="6034616" cy="4525962"/>
          </a:xfrm>
          <a:prstGeom prst="rect">
            <a:avLst/>
          </a:prstGeom>
          <a:noFill/>
        </p:spPr>
      </p:pic>
      <p:sp>
        <p:nvSpPr>
          <p:cNvPr id="8" name="TextBox 7"/>
          <p:cNvSpPr txBox="1"/>
          <p:nvPr/>
        </p:nvSpPr>
        <p:spPr>
          <a:xfrm>
            <a:off x="3124200" y="6096000"/>
            <a:ext cx="4648200" cy="646331"/>
          </a:xfrm>
          <a:prstGeom prst="rect">
            <a:avLst/>
          </a:prstGeom>
          <a:noFill/>
        </p:spPr>
        <p:txBody>
          <a:bodyPr wrap="square" rtlCol="0">
            <a:spAutoFit/>
          </a:bodyPr>
          <a:lstStyle/>
          <a:p>
            <a:r>
              <a:rPr lang="ru-RU" dirty="0" smtClean="0"/>
              <a:t>Ментол присутствует в небольших количествах</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04590.JPG"/>
          <p:cNvPicPr>
            <a:picLocks noGrp="1" noChangeAspect="1"/>
          </p:cNvPicPr>
          <p:nvPr>
            <p:ph idx="1"/>
          </p:nvPr>
        </p:nvPicPr>
        <p:blipFill>
          <a:blip r:embed="rId2" cstate="print"/>
          <a:stretch>
            <a:fillRect/>
          </a:stretch>
        </p:blipFill>
        <p:spPr>
          <a:xfrm>
            <a:off x="1905000" y="1295400"/>
            <a:ext cx="4572000" cy="3429000"/>
          </a:xfrm>
        </p:spPr>
      </p:pic>
      <p:sp>
        <p:nvSpPr>
          <p:cNvPr id="5" name="TextBox 4"/>
          <p:cNvSpPr txBox="1"/>
          <p:nvPr/>
        </p:nvSpPr>
        <p:spPr>
          <a:xfrm>
            <a:off x="1752600" y="4800600"/>
            <a:ext cx="3124200" cy="1200329"/>
          </a:xfrm>
          <a:prstGeom prst="rect">
            <a:avLst/>
          </a:prstGeom>
          <a:noFill/>
        </p:spPr>
        <p:txBody>
          <a:bodyPr wrap="square" rtlCol="0">
            <a:spAutoFit/>
          </a:bodyPr>
          <a:lstStyle/>
          <a:p>
            <a:r>
              <a:rPr lang="ru-RU" dirty="0" smtClean="0"/>
              <a:t>В пробирки с жевательными резинки добавила дистиллированную воду. </a:t>
            </a:r>
            <a:endParaRPr lang="ru-RU" dirty="0"/>
          </a:p>
        </p:txBody>
      </p:sp>
      <p:sp>
        <p:nvSpPr>
          <p:cNvPr id="7" name="TextBox 6"/>
          <p:cNvSpPr txBox="1"/>
          <p:nvPr/>
        </p:nvSpPr>
        <p:spPr>
          <a:xfrm>
            <a:off x="381000" y="304800"/>
            <a:ext cx="7772400" cy="1077218"/>
          </a:xfrm>
          <a:prstGeom prst="rect">
            <a:avLst/>
          </a:prstGeom>
          <a:noFill/>
        </p:spPr>
        <p:txBody>
          <a:bodyPr wrap="square" rtlCol="0">
            <a:spAutoFit/>
          </a:bodyPr>
          <a:lstStyle/>
          <a:p>
            <a:pPr algn="ctr"/>
            <a:r>
              <a:rPr lang="ru-RU" sz="3200" b="1" dirty="0" smtClean="0">
                <a:solidFill>
                  <a:schemeClr val="bg1">
                    <a:lumMod val="50000"/>
                  </a:schemeClr>
                </a:solidFill>
                <a:effectLst>
                  <a:outerShdw blurRad="38100" dist="38100" dir="2700000" algn="tl">
                    <a:srgbClr val="000000">
                      <a:alpha val="43137"/>
                    </a:srgbClr>
                  </a:outerShdw>
                </a:effectLst>
              </a:rPr>
              <a:t>Наличие красителей</a:t>
            </a:r>
            <a:r>
              <a:rPr lang="ru-RU" sz="3200" b="1" dirty="0" smtClean="0">
                <a:solidFill>
                  <a:schemeClr val="bg1">
                    <a:lumMod val="50000"/>
                  </a:schemeClr>
                </a:solidFill>
                <a:effectLst>
                  <a:outerShdw blurRad="38100" dist="38100" dir="2700000" algn="tl">
                    <a:srgbClr val="000000">
                      <a:alpha val="43137"/>
                    </a:srgbClr>
                  </a:outerShdw>
                </a:effectLst>
              </a:rPr>
              <a:t>, входящие в состав жевательной резинки.</a:t>
            </a:r>
            <a:endParaRPr lang="ru-RU" sz="3200" b="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04591.JPG"/>
          <p:cNvPicPr>
            <a:picLocks noGrp="1" noChangeAspect="1"/>
          </p:cNvPicPr>
          <p:nvPr>
            <p:ph idx="1"/>
          </p:nvPr>
        </p:nvPicPr>
        <p:blipFill>
          <a:blip r:embed="rId2" cstate="print"/>
          <a:stretch>
            <a:fillRect/>
          </a:stretch>
        </p:blipFill>
        <p:spPr>
          <a:xfrm>
            <a:off x="1524000" y="533400"/>
            <a:ext cx="6035987" cy="4525962"/>
          </a:xfrm>
        </p:spPr>
      </p:pic>
      <p:sp>
        <p:nvSpPr>
          <p:cNvPr id="5" name="TextBox 4"/>
          <p:cNvSpPr txBox="1"/>
          <p:nvPr/>
        </p:nvSpPr>
        <p:spPr>
          <a:xfrm>
            <a:off x="2590800" y="5334000"/>
            <a:ext cx="4191000" cy="369332"/>
          </a:xfrm>
          <a:prstGeom prst="rect">
            <a:avLst/>
          </a:prstGeom>
          <a:noFill/>
        </p:spPr>
        <p:txBody>
          <a:bodyPr wrap="square" rtlCol="0">
            <a:spAutoFit/>
          </a:bodyPr>
          <a:lstStyle/>
          <a:p>
            <a:r>
              <a:rPr lang="ru-RU" dirty="0" smtClean="0"/>
              <a:t>После 15 минут.</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1200" y="5257800"/>
            <a:ext cx="4953000" cy="646331"/>
          </a:xfrm>
          <a:prstGeom prst="rect">
            <a:avLst/>
          </a:prstGeom>
          <a:noFill/>
        </p:spPr>
        <p:txBody>
          <a:bodyPr wrap="square" rtlCol="0">
            <a:spAutoFit/>
          </a:bodyPr>
          <a:lstStyle/>
          <a:p>
            <a:r>
              <a:rPr lang="ru-RU" dirty="0" smtClean="0"/>
              <a:t>Краситель: в жевательной резинке Eclips краситель отсутствует.</a:t>
            </a:r>
            <a:endParaRPr lang="ru-RU" dirty="0"/>
          </a:p>
        </p:txBody>
      </p:sp>
      <p:pic>
        <p:nvPicPr>
          <p:cNvPr id="2" name="Picture 2" descr="C:\Documents and Settings\Windows XP\Рабочий стол\екл2"/>
          <p:cNvPicPr>
            <a:picLocks noGrp="1" noChangeAspect="1" noChangeArrowheads="1"/>
          </p:cNvPicPr>
          <p:nvPr>
            <p:ph idx="1"/>
          </p:nvPr>
        </p:nvPicPr>
        <p:blipFill>
          <a:blip r:embed="rId3"/>
          <a:srcRect/>
          <a:stretch>
            <a:fillRect/>
          </a:stretch>
        </p:blipFill>
        <p:spPr bwMode="auto">
          <a:xfrm>
            <a:off x="1828800" y="533400"/>
            <a:ext cx="5753100" cy="43148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38400" y="5334000"/>
            <a:ext cx="4166525" cy="923330"/>
          </a:xfrm>
          <a:prstGeom prst="rect">
            <a:avLst/>
          </a:prstGeom>
        </p:spPr>
        <p:txBody>
          <a:bodyPr wrap="none">
            <a:spAutoFit/>
          </a:bodyPr>
          <a:lstStyle/>
          <a:p>
            <a:r>
              <a:rPr lang="ru-RU" dirty="0" smtClean="0"/>
              <a:t>Краситель: в жевательной резинке</a:t>
            </a:r>
          </a:p>
          <a:p>
            <a:r>
              <a:rPr lang="arn-CL" dirty="0" smtClean="0"/>
              <a:t>O</a:t>
            </a:r>
            <a:r>
              <a:rPr lang="ru-RU" dirty="0" err="1" smtClean="0"/>
              <a:t>rbit</a:t>
            </a:r>
            <a:r>
              <a:rPr lang="ru-RU" dirty="0" smtClean="0"/>
              <a:t> классический красителя</a:t>
            </a:r>
          </a:p>
          <a:p>
            <a:r>
              <a:rPr lang="ru-RU" dirty="0" smtClean="0"/>
              <a:t> не обнаружилось.</a:t>
            </a:r>
            <a:endParaRPr lang="ru-RU" dirty="0"/>
          </a:p>
        </p:txBody>
      </p:sp>
      <p:pic>
        <p:nvPicPr>
          <p:cNvPr id="2" name="Picture 2" descr="C:\Documents and Settings\Windows XP\Рабочий стол\клас2"/>
          <p:cNvPicPr>
            <a:picLocks noGrp="1" noChangeAspect="1" noChangeArrowheads="1"/>
          </p:cNvPicPr>
          <p:nvPr>
            <p:ph idx="1"/>
          </p:nvPr>
        </p:nvPicPr>
        <p:blipFill>
          <a:blip r:embed="rId2"/>
          <a:srcRect/>
          <a:stretch>
            <a:fillRect/>
          </a:stretch>
        </p:blipFill>
        <p:spPr bwMode="auto">
          <a:xfrm>
            <a:off x="1447800" y="838200"/>
            <a:ext cx="5753100" cy="43148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5486400"/>
            <a:ext cx="4343400" cy="923330"/>
          </a:xfrm>
          <a:prstGeom prst="rect">
            <a:avLst/>
          </a:prstGeom>
          <a:noFill/>
        </p:spPr>
        <p:txBody>
          <a:bodyPr wrap="square" rtlCol="0">
            <a:spAutoFit/>
          </a:bodyPr>
          <a:lstStyle/>
          <a:p>
            <a:r>
              <a:rPr lang="ru-RU" dirty="0" smtClean="0"/>
              <a:t>В жевательной резинке </a:t>
            </a:r>
            <a:r>
              <a:rPr lang="ru-RU" dirty="0" err="1" smtClean="0"/>
              <a:t>Orbit</a:t>
            </a:r>
            <a:r>
              <a:rPr lang="ru-RU" dirty="0" smtClean="0"/>
              <a:t> нежная мята красителя НЕ ОБНАРУЖИЛОСЬ</a:t>
            </a:r>
            <a:endParaRPr lang="ru-RU" dirty="0"/>
          </a:p>
        </p:txBody>
      </p:sp>
      <p:pic>
        <p:nvPicPr>
          <p:cNvPr id="2" name="Picture 2" descr="C:\Documents and Settings\Windows XP\Рабочий стол\нежн2"/>
          <p:cNvPicPr>
            <a:picLocks noGrp="1" noChangeAspect="1" noChangeArrowheads="1"/>
          </p:cNvPicPr>
          <p:nvPr>
            <p:ph idx="1"/>
          </p:nvPr>
        </p:nvPicPr>
        <p:blipFill>
          <a:blip r:embed="rId2"/>
          <a:srcRect/>
          <a:stretch>
            <a:fillRect/>
          </a:stretch>
        </p:blipFill>
        <p:spPr bwMode="auto">
          <a:xfrm>
            <a:off x="1676400" y="1143000"/>
            <a:ext cx="5753100" cy="43148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6000" y="5486400"/>
            <a:ext cx="4437433" cy="646331"/>
          </a:xfrm>
          <a:prstGeom prst="rect">
            <a:avLst/>
          </a:prstGeom>
        </p:spPr>
        <p:txBody>
          <a:bodyPr wrap="none">
            <a:spAutoFit/>
          </a:bodyPr>
          <a:lstStyle/>
          <a:p>
            <a:r>
              <a:rPr lang="ru-RU" dirty="0" smtClean="0"/>
              <a:t>В жевательной резинке </a:t>
            </a:r>
            <a:r>
              <a:rPr lang="ru-RU" dirty="0" err="1" smtClean="0"/>
              <a:t>Hubba</a:t>
            </a:r>
            <a:r>
              <a:rPr lang="ru-RU" dirty="0" smtClean="0"/>
              <a:t> </a:t>
            </a:r>
            <a:r>
              <a:rPr lang="ru-RU" dirty="0" err="1" smtClean="0"/>
              <a:t>Bubba</a:t>
            </a:r>
            <a:endParaRPr lang="ru-RU" dirty="0" smtClean="0"/>
          </a:p>
          <a:p>
            <a:r>
              <a:rPr lang="ru-RU" dirty="0" smtClean="0"/>
              <a:t>Краситель есть</a:t>
            </a:r>
            <a:endParaRPr lang="ru-RU" dirty="0"/>
          </a:p>
        </p:txBody>
      </p:sp>
      <p:pic>
        <p:nvPicPr>
          <p:cNvPr id="2" name="Picture 2" descr="C:\Documents and Settings\Windows XP\Рабочий стол\хуба2"/>
          <p:cNvPicPr>
            <a:picLocks noGrp="1" noChangeAspect="1" noChangeArrowheads="1"/>
          </p:cNvPicPr>
          <p:nvPr>
            <p:ph idx="1"/>
          </p:nvPr>
        </p:nvPicPr>
        <p:blipFill>
          <a:blip r:embed="rId2"/>
          <a:srcRect/>
          <a:stretch>
            <a:fillRect/>
          </a:stretch>
        </p:blipFill>
        <p:spPr bwMode="auto">
          <a:xfrm>
            <a:off x="1447800" y="1219200"/>
            <a:ext cx="5753100" cy="4314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R20100906144117.jpg"/>
          <p:cNvPicPr>
            <a:picLocks noGrp="1" noChangeAspect="1"/>
          </p:cNvPicPr>
          <p:nvPr>
            <p:ph idx="1"/>
          </p:nvPr>
        </p:nvPicPr>
        <p:blipFill>
          <a:blip r:embed="rId2"/>
          <a:stretch>
            <a:fillRect/>
          </a:stretch>
        </p:blipFill>
        <p:spPr>
          <a:xfrm>
            <a:off x="152400" y="152400"/>
            <a:ext cx="8839200" cy="6511131"/>
          </a:xfrm>
        </p:spPr>
      </p:pic>
      <p:sp>
        <p:nvSpPr>
          <p:cNvPr id="6" name="Прямоугольник 5"/>
          <p:cNvSpPr/>
          <p:nvPr/>
        </p:nvSpPr>
        <p:spPr>
          <a:xfrm>
            <a:off x="2286000" y="2690336"/>
            <a:ext cx="4572000" cy="369332"/>
          </a:xfrm>
          <a:prstGeom prst="rect">
            <a:avLst/>
          </a:prstGeom>
        </p:spPr>
        <p:txBody>
          <a:bodyPr>
            <a:spAutoFit/>
          </a:bodyPr>
          <a:lstStyle/>
          <a:p>
            <a:endParaRPr lang="ru-RU" dirty="0"/>
          </a:p>
        </p:txBody>
      </p:sp>
      <p:sp>
        <p:nvSpPr>
          <p:cNvPr id="8" name="Прямоугольник 7"/>
          <p:cNvSpPr/>
          <p:nvPr/>
        </p:nvSpPr>
        <p:spPr>
          <a:xfrm>
            <a:off x="1752600" y="1600200"/>
            <a:ext cx="4572000" cy="2339102"/>
          </a:xfrm>
          <a:prstGeom prst="rect">
            <a:avLst/>
          </a:prstGeom>
        </p:spPr>
        <p:txBody>
          <a:bodyPr>
            <a:spAutoFit/>
          </a:bodyPr>
          <a:lstStyle/>
          <a:p>
            <a:pPr marL="0" lvl="1"/>
            <a:r>
              <a:rPr lang="ru-RU" sz="3200" dirty="0" smtClean="0">
                <a:solidFill>
                  <a:schemeClr val="accent5">
                    <a:lumMod val="40000"/>
                    <a:lumOff val="60000"/>
                  </a:schemeClr>
                </a:solidFill>
              </a:rPr>
              <a:t>Цель исследовательской работы: Изучить влияние жевательной  резинки на организм человека.</a:t>
            </a:r>
          </a:p>
          <a:p>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Исследование показало, что в исследуемых мной видами жевательных резинок было найдено содержание ментола, небольшое количество красителя, малое содержание многоатомных спиртов.</a:t>
            </a:r>
            <a:endParaRPr lang="ru-RU" dirty="0"/>
          </a:p>
        </p:txBody>
      </p:sp>
      <p:sp>
        <p:nvSpPr>
          <p:cNvPr id="3" name="Заголовок 2"/>
          <p:cNvSpPr>
            <a:spLocks noGrp="1"/>
          </p:cNvSpPr>
          <p:nvPr>
            <p:ph type="title"/>
          </p:nvPr>
        </p:nvSpPr>
        <p:spPr/>
        <p:txBody>
          <a:bodyPr/>
          <a:lstStyle/>
          <a:p>
            <a:r>
              <a:rPr lang="ru-RU" dirty="0" smtClean="0"/>
              <a:t>Вывод!</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t>  Работая по теме исследования, я пришла к выводу, что хотя умеренное употребление жвачки служит профилактикой стоматологических заболеваний, но существует необходимость сокращения потребления жевательной резинки. Для предотвращения возникновения различных заболеваний, школьникам </a:t>
            </a:r>
            <a:r>
              <a:rPr lang="ru-RU" smtClean="0"/>
              <a:t>даны советы. </a:t>
            </a:r>
            <a:endParaRPr lang="ru-RU" dirty="0" smtClean="0"/>
          </a:p>
          <a:p>
            <a:endParaRPr lang="ru-RU" dirty="0"/>
          </a:p>
        </p:txBody>
      </p:sp>
      <p:sp>
        <p:nvSpPr>
          <p:cNvPr id="3" name="Заголовок 2"/>
          <p:cNvSpPr>
            <a:spLocks noGrp="1"/>
          </p:cNvSpPr>
          <p:nvPr>
            <p:ph type="title"/>
          </p:nvPr>
        </p:nvSpPr>
        <p:spPr/>
        <p:txBody>
          <a:bodyPr/>
          <a:lstStyle/>
          <a:p>
            <a:r>
              <a:rPr lang="ru-RU" dirty="0" smtClean="0"/>
              <a:t>Заключение:</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19600" y="0"/>
            <a:ext cx="4572000" cy="4708981"/>
          </a:xfrm>
          <a:prstGeom prst="rect">
            <a:avLst/>
          </a:prstGeom>
        </p:spPr>
        <p:txBody>
          <a:bodyPr wrap="square">
            <a:spAutoFit/>
          </a:bodyPr>
          <a:lstStyle/>
          <a:p>
            <a:r>
              <a:rPr lang="ru-RU" sz="2400" dirty="0" smtClean="0">
                <a:solidFill>
                  <a:schemeClr val="bg1">
                    <a:lumMod val="50000"/>
                  </a:schemeClr>
                </a:solidFill>
                <a:effectLst>
                  <a:outerShdw blurRad="38100" dist="38100" dir="2700000" algn="tl">
                    <a:srgbClr val="000000">
                      <a:alpha val="43137"/>
                    </a:srgbClr>
                  </a:outerShdw>
                </a:effectLst>
              </a:rPr>
              <a:t>Задачи:</a:t>
            </a:r>
            <a:br>
              <a:rPr lang="ru-RU" sz="2400" dirty="0" smtClean="0">
                <a:solidFill>
                  <a:schemeClr val="bg1">
                    <a:lumMod val="50000"/>
                  </a:schemeClr>
                </a:solidFill>
                <a:effectLst>
                  <a:outerShdw blurRad="38100" dist="38100" dir="2700000" algn="tl">
                    <a:srgbClr val="000000">
                      <a:alpha val="43137"/>
                    </a:srgbClr>
                  </a:outerShdw>
                </a:effectLst>
              </a:rPr>
            </a:br>
            <a:r>
              <a:rPr lang="ru-RU" sz="2400" dirty="0" smtClean="0">
                <a:solidFill>
                  <a:schemeClr val="bg1">
                    <a:lumMod val="50000"/>
                  </a:schemeClr>
                </a:solidFill>
                <a:effectLst>
                  <a:outerShdw blurRad="38100" dist="38100" dir="2700000" algn="tl">
                    <a:srgbClr val="000000">
                      <a:alpha val="43137"/>
                    </a:srgbClr>
                  </a:outerShdw>
                </a:effectLst>
              </a:rPr>
              <a:t>Ознакомиться с историей возникновения жевательной резинки</a:t>
            </a:r>
          </a:p>
          <a:p>
            <a:r>
              <a:rPr lang="ru-RU" sz="2400" dirty="0" smtClean="0">
                <a:solidFill>
                  <a:schemeClr val="bg1">
                    <a:lumMod val="50000"/>
                  </a:schemeClr>
                </a:solidFill>
                <a:effectLst>
                  <a:outerShdw blurRad="38100" dist="38100" dir="2700000" algn="tl">
                    <a:srgbClr val="000000">
                      <a:alpha val="43137"/>
                    </a:srgbClr>
                  </a:outerShdw>
                </a:effectLst>
              </a:rPr>
              <a:t>Выявить полезные и негативные свойства жевательной резинки</a:t>
            </a:r>
          </a:p>
          <a:p>
            <a:r>
              <a:rPr lang="ru-RU" sz="2400" dirty="0" smtClean="0">
                <a:solidFill>
                  <a:schemeClr val="bg1">
                    <a:lumMod val="50000"/>
                  </a:schemeClr>
                </a:solidFill>
                <a:effectLst>
                  <a:outerShdw blurRad="38100" dist="38100" dir="2700000" algn="tl">
                    <a:srgbClr val="000000">
                      <a:alpha val="43137"/>
                    </a:srgbClr>
                  </a:outerShdw>
                </a:effectLst>
              </a:rPr>
              <a:t>Провести </a:t>
            </a:r>
            <a:r>
              <a:rPr lang="ru-RU" sz="2400" dirty="0" err="1" smtClean="0">
                <a:solidFill>
                  <a:schemeClr val="bg1">
                    <a:lumMod val="50000"/>
                  </a:schemeClr>
                </a:solidFill>
                <a:effectLst>
                  <a:outerShdw blurRad="38100" dist="38100" dir="2700000" algn="tl">
                    <a:srgbClr val="000000">
                      <a:alpha val="43137"/>
                    </a:srgbClr>
                  </a:outerShdw>
                </a:effectLst>
              </a:rPr>
              <a:t>исследованеие</a:t>
            </a:r>
            <a:r>
              <a:rPr lang="ru-RU" sz="2400" dirty="0" smtClean="0">
                <a:solidFill>
                  <a:schemeClr val="bg1">
                    <a:lumMod val="50000"/>
                  </a:schemeClr>
                </a:solidFill>
                <a:effectLst>
                  <a:outerShdw blurRad="38100" dist="38100" dir="2700000" algn="tl">
                    <a:srgbClr val="000000">
                      <a:alpha val="43137"/>
                    </a:srgbClr>
                  </a:outerShdw>
                </a:effectLst>
              </a:rPr>
              <a:t> жевательной резинки</a:t>
            </a:r>
          </a:p>
          <a:p>
            <a:r>
              <a:rPr lang="ru-RU" sz="2400" dirty="0" smtClean="0">
                <a:solidFill>
                  <a:schemeClr val="bg1">
                    <a:lumMod val="50000"/>
                  </a:schemeClr>
                </a:solidFill>
                <a:effectLst>
                  <a:outerShdw blurRad="38100" dist="38100" dir="2700000" algn="tl">
                    <a:srgbClr val="000000">
                      <a:alpha val="43137"/>
                    </a:srgbClr>
                  </a:outerShdw>
                </a:effectLst>
              </a:rPr>
              <a:t>Влияние на зубную эмаль и ЖКТ</a:t>
            </a:r>
            <a:endParaRPr lang="ru-RU" dirty="0" smtClean="0">
              <a:solidFill>
                <a:schemeClr val="bg2">
                  <a:lumMod val="25000"/>
                </a:schemeClr>
              </a:solidFill>
              <a:effectLst>
                <a:outerShdw blurRad="38100" dist="38100" dir="2700000" algn="tl">
                  <a:srgbClr val="000000">
                    <a:alpha val="43137"/>
                  </a:srgbClr>
                </a:outerShdw>
              </a:effectLst>
            </a:endParaRPr>
          </a:p>
          <a:p>
            <a:endParaRPr lang="ru-RU" dirty="0" smtClean="0">
              <a:solidFill>
                <a:schemeClr val="bg2">
                  <a:lumMod val="25000"/>
                </a:schemeClr>
              </a:solidFill>
              <a:effectLst>
                <a:outerShdw blurRad="38100" dist="38100" dir="2700000" algn="tl">
                  <a:srgbClr val="000000">
                    <a:alpha val="43137"/>
                  </a:srgbClr>
                </a:outerShdw>
              </a:effectLst>
            </a:endParaRPr>
          </a:p>
          <a:p>
            <a:endParaRPr lang="ru-RU" dirty="0"/>
          </a:p>
        </p:txBody>
      </p:sp>
      <p:pic>
        <p:nvPicPr>
          <p:cNvPr id="3" name="Рисунок 2" descr="32652_177660.jpg"/>
          <p:cNvPicPr>
            <a:picLocks noChangeAspect="1"/>
          </p:cNvPicPr>
          <p:nvPr/>
        </p:nvPicPr>
        <p:blipFill>
          <a:blip r:embed="rId2"/>
          <a:stretch>
            <a:fillRect/>
          </a:stretch>
        </p:blipFill>
        <p:spPr>
          <a:xfrm>
            <a:off x="228600" y="457200"/>
            <a:ext cx="3505200" cy="4419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2400" y="228600"/>
            <a:ext cx="6781800" cy="4616648"/>
          </a:xfrm>
          <a:prstGeom prst="rect">
            <a:avLst/>
          </a:prstGeom>
        </p:spPr>
        <p:txBody>
          <a:bodyPr wrap="square">
            <a:spAutoFit/>
          </a:bodyPr>
          <a:lstStyle/>
          <a:p>
            <a:pPr marL="0" lvl="1"/>
            <a:r>
              <a:rPr lang="ru-RU" sz="2000" b="1" dirty="0" smtClean="0">
                <a:solidFill>
                  <a:schemeClr val="tx1">
                    <a:lumMod val="95000"/>
                  </a:schemeClr>
                </a:solidFill>
              </a:rPr>
              <a:t>Актуальность: </a:t>
            </a:r>
            <a:r>
              <a:rPr lang="ru-RU" sz="2000" dirty="0" smtClean="0">
                <a:solidFill>
                  <a:schemeClr val="tx1">
                    <a:lumMod val="95000"/>
                  </a:schemeClr>
                </a:solidFill>
              </a:rPr>
              <a:t>В настоящее время везде можно жующих людей. Жуют в транспорте, школе, дома, на работе. Ежедневно по телевидению мы наблюдаем большое количество реклам жевательных резинок, убеждая нас использовать ее, которая не только освежает дыхание, но и укрепляет зубы. Однако большинство врачей специалистов говорят, что жевательная резинка вредна. Но сегодняшний день не только дети, но и взрослые имеют начальные представления о пользе употребления жевательной резинки и что очень важно о возможных негативных последствиях ее применения, поэтому, думаю, что тема моей исследовательской работы очень актуальна. </a:t>
            </a:r>
          </a:p>
          <a:p>
            <a:pPr marL="0" lvl="1"/>
            <a:endParaRPr lang="ru-RU" sz="1600" dirty="0" smtClean="0">
              <a:solidFill>
                <a:schemeClr val="accent5">
                  <a:lumMod val="40000"/>
                  <a:lumOff val="60000"/>
                </a:schemeClr>
              </a:solidFill>
            </a:endParaRPr>
          </a:p>
          <a:p>
            <a:endParaRPr lang="ru-RU" dirty="0"/>
          </a:p>
        </p:txBody>
      </p:sp>
      <p:pic>
        <p:nvPicPr>
          <p:cNvPr id="3" name="Рисунок 2" descr="chew-350b.jpg"/>
          <p:cNvPicPr>
            <a:picLocks noChangeAspect="1"/>
          </p:cNvPicPr>
          <p:nvPr/>
        </p:nvPicPr>
        <p:blipFill>
          <a:blip r:embed="rId2"/>
          <a:stretch>
            <a:fillRect/>
          </a:stretch>
        </p:blipFill>
        <p:spPr>
          <a:xfrm>
            <a:off x="4343400" y="4495800"/>
            <a:ext cx="3657600" cy="2209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724400" y="3501190"/>
            <a:ext cx="3962400" cy="2919664"/>
          </a:xfrm>
          <a:prstGeom prst="rect">
            <a:avLst/>
          </a:prstGeom>
          <a:noFill/>
          <a:ln w="9525">
            <a:noFill/>
            <a:miter lim="800000"/>
            <a:headEnd/>
            <a:tailEnd/>
          </a:ln>
          <a:effectLst/>
        </p:spPr>
      </p:pic>
      <p:sp>
        <p:nvSpPr>
          <p:cNvPr id="5" name="Прямоугольник 4"/>
          <p:cNvSpPr/>
          <p:nvPr/>
        </p:nvSpPr>
        <p:spPr>
          <a:xfrm>
            <a:off x="990600" y="304800"/>
            <a:ext cx="4572000" cy="2862322"/>
          </a:xfrm>
          <a:prstGeom prst="rect">
            <a:avLst/>
          </a:prstGeom>
        </p:spPr>
        <p:txBody>
          <a:bodyPr>
            <a:spAutoFit/>
          </a:bodyPr>
          <a:lstStyle/>
          <a:p>
            <a:r>
              <a:rPr lang="ru-RU" dirty="0" smtClean="0">
                <a:solidFill>
                  <a:schemeClr val="bg1">
                    <a:lumMod val="50000"/>
                  </a:schemeClr>
                </a:solidFill>
                <a:effectLst>
                  <a:outerShdw blurRad="38100" dist="38100" dir="2700000" algn="tl">
                    <a:srgbClr val="000000">
                      <a:alpha val="43137"/>
                    </a:srgbClr>
                  </a:outerShdw>
                </a:effectLst>
              </a:rPr>
              <a:t>Методы исследования:</a:t>
            </a:r>
            <a:br>
              <a:rPr lang="ru-RU" dirty="0" smtClean="0">
                <a:solidFill>
                  <a:schemeClr val="bg1">
                    <a:lumMod val="50000"/>
                  </a:schemeClr>
                </a:solidFill>
                <a:effectLst>
                  <a:outerShdw blurRad="38100" dist="38100" dir="2700000" algn="tl">
                    <a:srgbClr val="000000">
                      <a:alpha val="43137"/>
                    </a:srgbClr>
                  </a:outerShdw>
                </a:effectLst>
              </a:rPr>
            </a:br>
            <a:r>
              <a:rPr lang="ru-RU" dirty="0" smtClean="0">
                <a:solidFill>
                  <a:schemeClr val="bg1">
                    <a:lumMod val="50000"/>
                  </a:schemeClr>
                </a:solidFill>
                <a:effectLst>
                  <a:outerShdw blurRad="38100" dist="38100" dir="2700000" algn="tl">
                    <a:srgbClr val="000000">
                      <a:alpha val="43137"/>
                    </a:srgbClr>
                  </a:outerShdw>
                </a:effectLst>
              </a:rPr>
              <a:t>.</a:t>
            </a:r>
            <a:r>
              <a:rPr lang="ru-RU" dirty="0" smtClean="0">
                <a:solidFill>
                  <a:schemeClr val="bg1">
                    <a:lumMod val="50000"/>
                  </a:schemeClr>
                </a:solidFill>
              </a:rPr>
              <a:t> - Собрать информацию о жевательной резинке.</a:t>
            </a:r>
          </a:p>
          <a:p>
            <a:r>
              <a:rPr lang="ru-RU" dirty="0" smtClean="0">
                <a:solidFill>
                  <a:schemeClr val="bg1">
                    <a:lumMod val="50000"/>
                  </a:schemeClr>
                </a:solidFill>
              </a:rPr>
              <a:t>- Провести исследование жевательной резинки, влияние на организм</a:t>
            </a:r>
          </a:p>
          <a:p>
            <a:r>
              <a:rPr lang="ru-RU" dirty="0" smtClean="0">
                <a:solidFill>
                  <a:schemeClr val="bg1">
                    <a:lumMod val="50000"/>
                  </a:schemeClr>
                </a:solidFill>
              </a:rPr>
              <a:t>- Практическим путем выяснить состав.</a:t>
            </a:r>
          </a:p>
          <a:p>
            <a:r>
              <a:rPr lang="ru-RU" dirty="0" smtClean="0">
                <a:solidFill>
                  <a:schemeClr val="bg1">
                    <a:lumMod val="50000"/>
                  </a:schemeClr>
                </a:solidFill>
              </a:rPr>
              <a:t>-Обработать полученные данные и сделать вывод</a:t>
            </a:r>
            <a:endParaRPr lang="ru-RU"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85800" y="304800"/>
            <a:ext cx="8229600" cy="4525963"/>
          </a:xfrm>
        </p:spPr>
        <p:txBody>
          <a:bodyPr/>
          <a:lstStyle/>
          <a:p>
            <a:pPr>
              <a:buNone/>
            </a:pPr>
            <a:r>
              <a:rPr lang="ru-RU" dirty="0" smtClean="0"/>
              <a:t>   </a:t>
            </a:r>
            <a:r>
              <a:rPr lang="ru-RU" dirty="0" smtClean="0">
                <a:solidFill>
                  <a:schemeClr val="bg1">
                    <a:lumMod val="50000"/>
                  </a:schemeClr>
                </a:solidFill>
              </a:rPr>
              <a:t>Гипотеза: частое и нерациональное использование жевательной резинки негативно отражается на здоровье человека.</a:t>
            </a:r>
            <a:endParaRPr lang="ru-RU" dirty="0">
              <a:solidFill>
                <a:schemeClr val="bg1">
                  <a:lumMod val="50000"/>
                </a:schemeClr>
              </a:solidFill>
            </a:endParaRPr>
          </a:p>
        </p:txBody>
      </p:sp>
      <p:pic>
        <p:nvPicPr>
          <p:cNvPr id="3" name="Рисунок 2" descr="1134804P.jpg"/>
          <p:cNvPicPr>
            <a:picLocks noChangeAspect="1"/>
          </p:cNvPicPr>
          <p:nvPr/>
        </p:nvPicPr>
        <p:blipFill>
          <a:blip r:embed="rId2"/>
          <a:stretch>
            <a:fillRect/>
          </a:stretch>
        </p:blipFill>
        <p:spPr>
          <a:xfrm>
            <a:off x="4191000" y="2133600"/>
            <a:ext cx="3438525" cy="33448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Grp="1" noChangeAspect="1" noChangeArrowheads="1"/>
          </p:cNvPicPr>
          <p:nvPr>
            <p:ph idx="1"/>
          </p:nvPr>
        </p:nvPicPr>
        <p:blipFill>
          <a:blip r:embed="rId2"/>
          <a:srcRect/>
          <a:stretch>
            <a:fillRect/>
          </a:stretch>
        </p:blipFill>
        <p:spPr bwMode="auto">
          <a:xfrm>
            <a:off x="228600" y="2286000"/>
            <a:ext cx="3719391" cy="2825341"/>
          </a:xfrm>
          <a:prstGeom prst="rect">
            <a:avLst/>
          </a:prstGeom>
          <a:noFill/>
          <a:ln w="9525">
            <a:noFill/>
            <a:miter lim="800000"/>
            <a:headEnd/>
            <a:tailEnd/>
          </a:ln>
          <a:effectLst/>
        </p:spPr>
      </p:pic>
      <p:sp>
        <p:nvSpPr>
          <p:cNvPr id="5" name="Прямоугольник 4"/>
          <p:cNvSpPr/>
          <p:nvPr/>
        </p:nvSpPr>
        <p:spPr>
          <a:xfrm>
            <a:off x="2895600" y="0"/>
            <a:ext cx="5867400" cy="6001643"/>
          </a:xfrm>
          <a:prstGeom prst="rect">
            <a:avLst/>
          </a:prstGeom>
        </p:spPr>
        <p:txBody>
          <a:bodyPr wrap="square">
            <a:spAutoFit/>
          </a:bodyPr>
          <a:lstStyle/>
          <a:p>
            <a:r>
              <a:rPr lang="ru-RU" sz="1600" dirty="0" smtClean="0">
                <a:solidFill>
                  <a:srgbClr val="FF0000"/>
                </a:solidFill>
              </a:rPr>
              <a:t>История возникновения жевательной резинки: </a:t>
            </a:r>
            <a:r>
              <a:rPr lang="ru-RU" sz="1600" dirty="0" smtClean="0">
                <a:solidFill>
                  <a:schemeClr val="bg2">
                    <a:lumMod val="10000"/>
                  </a:schemeClr>
                </a:solidFill>
              </a:rPr>
              <a:t>Официально считается, что жвачка была изобретена в середине 19 века. В 1869 году Уильям Пример из штата Огайо получил патент на свой продукт, представляющий собой жевательную массу на манер пластилина. Такая жвачка имела свой неповторимый вкус, напоминающий древесную смолу. Популярностью такая жевательная резинка пользовалась слабо, пока чуть позже ее не стали делать сладкой и ароматизировать более приятными и привычными добавками. Лишь шестьдесят лет спустя жвачка приобрела современный вид. Американец </a:t>
            </a:r>
            <a:r>
              <a:rPr lang="ru-RU" sz="1600" dirty="0" err="1" smtClean="0">
                <a:solidFill>
                  <a:schemeClr val="bg2">
                    <a:lumMod val="10000"/>
                  </a:schemeClr>
                </a:solidFill>
              </a:rPr>
              <a:t>Уолтер</a:t>
            </a:r>
            <a:r>
              <a:rPr lang="ru-RU" sz="1600" dirty="0" smtClean="0">
                <a:solidFill>
                  <a:schemeClr val="bg2">
                    <a:lumMod val="10000"/>
                  </a:schemeClr>
                </a:solidFill>
              </a:rPr>
              <a:t> </a:t>
            </a:r>
            <a:r>
              <a:rPr lang="ru-RU" sz="1600" dirty="0" err="1" smtClean="0">
                <a:solidFill>
                  <a:schemeClr val="bg2">
                    <a:lumMod val="10000"/>
                  </a:schemeClr>
                </a:solidFill>
              </a:rPr>
              <a:t>Димар</a:t>
            </a:r>
            <a:r>
              <a:rPr lang="ru-RU" sz="1600" dirty="0" smtClean="0">
                <a:solidFill>
                  <a:schemeClr val="bg2">
                    <a:lumMod val="10000"/>
                  </a:schemeClr>
                </a:solidFill>
              </a:rPr>
              <a:t> смог найти идеальный баланс между ее составляющими: 20% каучука, 60% сахара или заменителя, 19% кукурузного сиропа и 1% </a:t>
            </a:r>
            <a:r>
              <a:rPr lang="ru-RU" sz="1600" dirty="0" err="1" smtClean="0">
                <a:solidFill>
                  <a:schemeClr val="bg2">
                    <a:lumMod val="10000"/>
                  </a:schemeClr>
                </a:solidFill>
              </a:rPr>
              <a:t>ароматизаторов</a:t>
            </a:r>
            <a:r>
              <a:rPr lang="ru-RU" sz="1600" dirty="0" smtClean="0">
                <a:solidFill>
                  <a:schemeClr val="bg2">
                    <a:lumMod val="10000"/>
                  </a:schemeClr>
                </a:solidFill>
              </a:rPr>
              <a:t>. Основным показателем качества резинки, несомненно, была и остается ее эластичность.</a:t>
            </a:r>
            <a:br>
              <a:rPr lang="ru-RU" sz="1600" dirty="0" smtClean="0">
                <a:solidFill>
                  <a:schemeClr val="bg2">
                    <a:lumMod val="10000"/>
                  </a:schemeClr>
                </a:solidFill>
              </a:rPr>
            </a:br>
            <a:r>
              <a:rPr lang="ru-RU" sz="1600" dirty="0" smtClean="0">
                <a:solidFill>
                  <a:schemeClr val="bg2">
                    <a:lumMod val="10000"/>
                  </a:schemeClr>
                </a:solidFill>
              </a:rPr>
              <a:t>В действительности, жевательная резинка пришла к людям гораздо раньше. А точнее – во времена раннего неолита. Археологи нашли отпечатки зубов в кусочках смолы. Древние греки предпочитали смолу хвойных деревьев, в отличие от майя, которые использовали </a:t>
            </a:r>
            <a:r>
              <a:rPr lang="ru-RU" sz="1600" dirty="0" err="1" smtClean="0">
                <a:solidFill>
                  <a:schemeClr val="bg2">
                    <a:lumMod val="10000"/>
                  </a:schemeClr>
                </a:solidFill>
              </a:rPr>
              <a:t>саподиловую</a:t>
            </a:r>
            <a:r>
              <a:rPr lang="ru-RU" sz="1600" dirty="0" smtClean="0">
                <a:solidFill>
                  <a:schemeClr val="bg2">
                    <a:lumMod val="10000"/>
                  </a:schemeClr>
                </a:solidFill>
              </a:rPr>
              <a:t> древесную </a:t>
            </a:r>
            <a:r>
              <a:rPr lang="ru-RU" sz="1600" dirty="0" smtClean="0"/>
              <a:t>смолу.</a:t>
            </a:r>
            <a:endParaRPr lang="ru-RU"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srcRect/>
          <a:stretch>
            <a:fillRect/>
          </a:stretch>
        </p:blipFill>
        <p:spPr bwMode="auto">
          <a:xfrm>
            <a:off x="2133601" y="1905000"/>
            <a:ext cx="7010399" cy="4571043"/>
          </a:xfrm>
          <a:prstGeom prst="rect">
            <a:avLst/>
          </a:prstGeom>
          <a:noFill/>
          <a:ln w="9525">
            <a:noFill/>
            <a:miter lim="800000"/>
            <a:headEnd/>
            <a:tailEnd/>
          </a:ln>
          <a:effectLst/>
        </p:spPr>
      </p:pic>
      <p:sp>
        <p:nvSpPr>
          <p:cNvPr id="5" name="TextBox 4"/>
          <p:cNvSpPr txBox="1"/>
          <p:nvPr/>
        </p:nvSpPr>
        <p:spPr>
          <a:xfrm>
            <a:off x="304800" y="228600"/>
            <a:ext cx="4724400" cy="3970318"/>
          </a:xfrm>
          <a:prstGeom prst="rect">
            <a:avLst/>
          </a:prstGeom>
          <a:noFill/>
        </p:spPr>
        <p:txBody>
          <a:bodyPr wrap="square" rtlCol="0">
            <a:spAutoFit/>
          </a:bodyPr>
          <a:lstStyle/>
          <a:p>
            <a:r>
              <a:rPr lang="ru-RU" b="1" dirty="0" smtClean="0">
                <a:solidFill>
                  <a:schemeClr val="bg2">
                    <a:lumMod val="10000"/>
                  </a:schemeClr>
                </a:solidFill>
              </a:rPr>
              <a:t>Состав</a:t>
            </a:r>
            <a:r>
              <a:rPr lang="ru-RU" dirty="0" smtClean="0">
                <a:solidFill>
                  <a:schemeClr val="bg2">
                    <a:lumMod val="10000"/>
                  </a:schemeClr>
                </a:solidFill>
              </a:rPr>
              <a:t>: современная жевательная резинка состоит в первую очередь из жевательной основы (преимущественно синтетические полимеры), в которую иногда добавляют компоненты, получаемые из сока дерева </a:t>
            </a:r>
            <a:r>
              <a:rPr lang="ru-RU" dirty="0" err="1" smtClean="0">
                <a:solidFill>
                  <a:schemeClr val="bg2">
                    <a:lumMod val="10000"/>
                  </a:schemeClr>
                </a:solidFill>
              </a:rPr>
              <a:t>Саподилла</a:t>
            </a:r>
            <a:r>
              <a:rPr lang="ru-RU" dirty="0" smtClean="0">
                <a:solidFill>
                  <a:schemeClr val="bg2">
                    <a:lumMod val="10000"/>
                  </a:schemeClr>
                </a:solidFill>
              </a:rPr>
              <a:t> или из живицы хвойных деревьев.</a:t>
            </a:r>
          </a:p>
          <a:p>
            <a:r>
              <a:rPr lang="ru-RU" dirty="0" smtClean="0">
                <a:solidFill>
                  <a:schemeClr val="bg2">
                    <a:lumMod val="10000"/>
                  </a:schemeClr>
                </a:solidFill>
              </a:rPr>
              <a:t>Резинка также содержит вкусовые добавки, </a:t>
            </a:r>
            <a:r>
              <a:rPr lang="ru-RU" dirty="0" err="1" smtClean="0">
                <a:solidFill>
                  <a:schemeClr val="bg2">
                    <a:lumMod val="10000"/>
                  </a:schemeClr>
                </a:solidFill>
              </a:rPr>
              <a:t>ароматизаторы</a:t>
            </a:r>
            <a:r>
              <a:rPr lang="ru-RU" dirty="0" smtClean="0">
                <a:solidFill>
                  <a:schemeClr val="bg2">
                    <a:lumMod val="10000"/>
                  </a:schemeClr>
                </a:solidFill>
              </a:rPr>
              <a:t>, консерванты и другие пищевые добавки. В последнее время стали популярны резинки, содержащие </a:t>
            </a:r>
            <a:r>
              <a:rPr lang="ru-RU" dirty="0" err="1" smtClean="0">
                <a:solidFill>
                  <a:schemeClr val="bg2">
                    <a:lumMod val="10000"/>
                  </a:schemeClr>
                </a:solidFill>
              </a:rPr>
              <a:t>сахарозаменители</a:t>
            </a:r>
            <a:r>
              <a:rPr lang="ru-RU" dirty="0" smtClean="0">
                <a:solidFill>
                  <a:schemeClr val="bg2">
                    <a:lumMod val="10000"/>
                  </a:schemeClr>
                </a:solidFill>
              </a:rPr>
              <a:t> и </a:t>
            </a:r>
            <a:r>
              <a:rPr lang="ru-RU" dirty="0" err="1" smtClean="0">
                <a:solidFill>
                  <a:schemeClr val="bg2">
                    <a:lumMod val="10000"/>
                  </a:schemeClr>
                </a:solidFill>
              </a:rPr>
              <a:t>противокариозные</a:t>
            </a:r>
            <a:r>
              <a:rPr lang="ru-RU" dirty="0" smtClean="0">
                <a:solidFill>
                  <a:schemeClr val="bg2">
                    <a:lumMod val="10000"/>
                  </a:schemeClr>
                </a:solidFill>
              </a:rPr>
              <a:t> вещества, например, соединения фтора, ксилит, карбамид.</a:t>
            </a:r>
            <a:endParaRPr lang="ru-RU" dirty="0">
              <a:solidFill>
                <a:schemeClr val="bg2">
                  <a:lumMod val="10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657</TotalTime>
  <Words>888</Words>
  <PresentationFormat>Экран (4:3)</PresentationFormat>
  <Paragraphs>92</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Воздействие жевательной резинки по мнению гастроэнтеролога:</vt:lpstr>
      <vt:lpstr>Беседы со стоматологом:</vt:lpstr>
      <vt:lpstr>Слайд 14</vt:lpstr>
      <vt:lpstr>Практическая часть.</vt:lpstr>
      <vt:lpstr>Определение многоатомных спиртов</vt:lpstr>
      <vt:lpstr>Слайд 17</vt:lpstr>
      <vt:lpstr>Слайд 18</vt:lpstr>
      <vt:lpstr>Слайд 19</vt:lpstr>
      <vt:lpstr>Слайд 20</vt:lpstr>
      <vt:lpstr>Обнаружение остатка фенилаланина в аспартаме.</vt:lpstr>
      <vt:lpstr>Слайд 22</vt:lpstr>
      <vt:lpstr>Наличие ментола</vt:lpstr>
      <vt:lpstr>Слайд 24</vt:lpstr>
      <vt:lpstr>Слайд 25</vt:lpstr>
      <vt:lpstr>Слайд 26</vt:lpstr>
      <vt:lpstr>Слайд 27</vt:lpstr>
      <vt:lpstr>Слайд 28</vt:lpstr>
      <vt:lpstr>Слайд 29</vt:lpstr>
      <vt:lpstr>Вывод!</vt:lpstr>
      <vt:lpstr>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kab_303</cp:lastModifiedBy>
  <cp:revision>65</cp:revision>
  <dcterms:modified xsi:type="dcterms:W3CDTF">2012-03-15T05:40:14Z</dcterms:modified>
</cp:coreProperties>
</file>