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</p:sldMasterIdLst>
  <p:notesMasterIdLst>
    <p:notesMasterId r:id="rId11"/>
  </p:notesMasterIdLst>
  <p:sldIdLst>
    <p:sldId id="256" r:id="rId4"/>
    <p:sldId id="257" r:id="rId5"/>
    <p:sldId id="258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2F2F8D"/>
    <a:srgbClr val="FF1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10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A55F-588F-40DA-B691-0492B77334DE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70E30-79A2-44EA-8687-1A3E0B09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567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0E30-79A2-44EA-8687-1A3E0B09D18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534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826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94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165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876765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F4C58-A1E4-4FF8-BED2-B70A5BEC4241}"/>
              </a:ext>
            </a:extLst>
          </p:cNvPr>
          <p:cNvSpPr txBox="1"/>
          <p:nvPr userDrawn="1"/>
        </p:nvSpPr>
        <p:spPr>
          <a:xfrm>
            <a:off x="11315701" y="6109081"/>
            <a:ext cx="457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B3F654-BA31-45D8-9760-D96F88A901F1}" type="slidenum"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6" name="Параллелограмм 6">
            <a:extLst>
              <a:ext uri="{FF2B5EF4-FFF2-40B4-BE49-F238E27FC236}">
                <a16:creationId xmlns:a16="http://schemas.microsoft.com/office/drawing/2014/main" id="{D12C74E9-3C5B-401D-B0EE-4D9CF8264DDD}"/>
              </a:ext>
            </a:extLst>
          </p:cNvPr>
          <p:cNvSpPr/>
          <p:nvPr userDrawn="1"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2D5A00-6D7C-433C-9385-EAEA5DC40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5701"/>
          <a:stretch/>
        </p:blipFill>
        <p:spPr>
          <a:xfrm>
            <a:off x="10990425" y="253998"/>
            <a:ext cx="972975" cy="8080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8E089A20-7E2E-4FBB-B2D6-0A26AC294D5F}"/>
              </a:ext>
            </a:extLst>
          </p:cNvPr>
          <p:cNvGrpSpPr/>
          <p:nvPr userDrawn="1"/>
        </p:nvGrpSpPr>
        <p:grpSpPr>
          <a:xfrm>
            <a:off x="11734800" y="5137808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:a16="http://schemas.microsoft.com/office/drawing/2014/main" id="{3C834135-CB5B-4ADA-9478-AA0F39D084A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:a16="http://schemas.microsoft.com/office/drawing/2014/main" id="{4B5A1097-C484-469D-A1A9-EF053DB61C8E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688728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058789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F4C58-A1E4-4FF8-BED2-B70A5BEC4241}"/>
              </a:ext>
            </a:extLst>
          </p:cNvPr>
          <p:cNvSpPr txBox="1"/>
          <p:nvPr userDrawn="1"/>
        </p:nvSpPr>
        <p:spPr>
          <a:xfrm>
            <a:off x="11315701" y="6109081"/>
            <a:ext cx="457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B3F654-BA31-45D8-9760-D96F88A901F1}" type="slidenum"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6" name="Параллелограмм 6">
            <a:extLst>
              <a:ext uri="{FF2B5EF4-FFF2-40B4-BE49-F238E27FC236}">
                <a16:creationId xmlns:a16="http://schemas.microsoft.com/office/drawing/2014/main" id="{D12C74E9-3C5B-401D-B0EE-4D9CF8264DDD}"/>
              </a:ext>
            </a:extLst>
          </p:cNvPr>
          <p:cNvSpPr/>
          <p:nvPr userDrawn="1"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2D5A00-6D7C-433C-9385-EAEA5DC40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5701"/>
          <a:stretch/>
        </p:blipFill>
        <p:spPr>
          <a:xfrm>
            <a:off x="10990425" y="253998"/>
            <a:ext cx="972975" cy="8080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8E089A20-7E2E-4FBB-B2D6-0A26AC294D5F}"/>
              </a:ext>
            </a:extLst>
          </p:cNvPr>
          <p:cNvGrpSpPr/>
          <p:nvPr userDrawn="1"/>
        </p:nvGrpSpPr>
        <p:grpSpPr>
          <a:xfrm>
            <a:off x="11734800" y="5137808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:a16="http://schemas.microsoft.com/office/drawing/2014/main" id="{3C834135-CB5B-4ADA-9478-AA0F39D084A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:a16="http://schemas.microsoft.com/office/drawing/2014/main" id="{4B5A1097-C484-469D-A1A9-EF053DB61C8E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734982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26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19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492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633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616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06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08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912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EA449-F3D7-4E43-9C47-B9777E18E3F8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9F81D-F259-4297-8602-9B2BB26E7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39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  <p:extLst>
      <p:ext uri="{BB962C8B-B14F-4D97-AF65-F5344CB8AC3E}">
        <p14:creationId xmlns:p14="http://schemas.microsoft.com/office/powerpoint/2010/main" val="109881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  <p:extLst>
      <p:ext uri="{BB962C8B-B14F-4D97-AF65-F5344CB8AC3E}">
        <p14:creationId xmlns:p14="http://schemas.microsoft.com/office/powerpoint/2010/main" val="130469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l.ru/products/digital-labs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yandex.ru/video/preview/?filmId=8651770345700760035&amp;text=%D1%86%D0%B8%D1%84%D1%80%D0%BE%D0%B2%D0%B0%D1%8F+%D0%BB%D0%B0%D0%B1%D0%BE%D1%80%D0%B0%D1%82%D0%BE%D1%80%D0%B8%D1%8F+%D0%BF%D0%BE+%D1%84%D0%B8%D0%B7%D0%B8%D0%BA%D0%B5+releon+%D0%BF%D1%80%D0%B5%D0%B7%D0%B5%D0%BD%D1%82%D0%B0%D1%86%D0%B8%D1%8F+%D0%B2%D0%B8%D0%B4%D0%B5%D0%B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644838"/>
            <a:ext cx="10058400" cy="25304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5160" y="4105383"/>
            <a:ext cx="116660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«ОБРАЗОВАНИЕ»</a:t>
            </a:r>
            <a:endParaRPr lang="ru-RU" sz="4000" b="1" cap="none" spc="0" dirty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30138" y="5866511"/>
            <a:ext cx="773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Сроки реализации: 01.01.2019 - 31.12.2024 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3C851A9-2A69-4F31-A4D3-D3732CB97344}"/>
              </a:ext>
            </a:extLst>
          </p:cNvPr>
          <p:cNvGrpSpPr/>
          <p:nvPr/>
        </p:nvGrpSpPr>
        <p:grpSpPr>
          <a:xfrm>
            <a:off x="11734800" y="5154657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:a16="http://schemas.microsoft.com/office/drawing/2014/main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 hangingPunct="0">
                <a:defRPr>
                  <a:solidFill>
                    <a:srgbClr val="FFFFFF"/>
                  </a:solidFill>
                </a:defRPr>
              </a:pPr>
              <a:endParaRPr kern="0">
                <a:solidFill>
                  <a:srgbClr val="FFFFFF"/>
                </a:solidFill>
                <a:cs typeface="Calibri"/>
                <a:sym typeface="Calibri"/>
              </a:endParaRPr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:a16="http://schemas.microsoft.com/office/drawing/2014/main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 hangingPunct="0">
                <a:defRPr>
                  <a:solidFill>
                    <a:srgbClr val="FFFFFF"/>
                  </a:solidFill>
                </a:defRPr>
              </a:pPr>
              <a:endParaRPr kern="0">
                <a:solidFill>
                  <a:srgbClr val="FFFFFF"/>
                </a:solidFill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4657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404693"/>
            <a:ext cx="6933895" cy="49072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34036" y="1442283"/>
            <a:ext cx="5979458" cy="50167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•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глобальной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конкурентоспособности российского образования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вхождение Российской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Федерации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число 10 ведущих стран мира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качеству общего образования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гармонично развитой и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 ответственной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личности на основе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духовно-нравственных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ценностей народов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Федерации, исторических и </a:t>
            </a:r>
          </a:p>
          <a:p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национально-культурных традиций.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17624"/>
            <a:ext cx="11066929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/>
            <a:r>
              <a:rPr lang="ru-RU" sz="2800" b="1" dirty="0">
                <a:ln>
                  <a:solidFill>
                    <a:srgbClr val="C00000"/>
                  </a:solidFill>
                </a:ln>
                <a:solidFill>
                  <a:srgbClr val="FF1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</a:t>
            </a:r>
            <a:r>
              <a:rPr lang="ru-RU" sz="2800" b="1" dirty="0" smtClean="0">
                <a:ln>
                  <a:solidFill>
                    <a:srgbClr val="C00000"/>
                  </a:solidFill>
                </a:ln>
                <a:solidFill>
                  <a:srgbClr val="FF1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«Образование</a:t>
            </a:r>
            <a:r>
              <a:rPr lang="ru-RU" sz="2800" b="1" dirty="0">
                <a:ln>
                  <a:solidFill>
                    <a:srgbClr val="C00000"/>
                  </a:solidFill>
                </a:ln>
                <a:solidFill>
                  <a:srgbClr val="FF1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инициатива, направленная на достижение двух ключевых целей:</a:t>
            </a:r>
          </a:p>
          <a:p>
            <a:pPr lvl="0" algn="ctr"/>
            <a:endParaRPr lang="ru-RU" sz="2800" b="1" dirty="0">
              <a:solidFill>
                <a:prstClr val="black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10590713" y="317722"/>
            <a:ext cx="1500818" cy="1246354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3C851A9-2A69-4F31-A4D3-D3732CB97344}"/>
              </a:ext>
            </a:extLst>
          </p:cNvPr>
          <p:cNvGrpSpPr/>
          <p:nvPr/>
        </p:nvGrpSpPr>
        <p:grpSpPr>
          <a:xfrm>
            <a:off x="11734800" y="5114883"/>
            <a:ext cx="457200" cy="1617800"/>
            <a:chOff x="2695043" y="1763491"/>
            <a:chExt cx="253092" cy="895565"/>
          </a:xfrm>
        </p:grpSpPr>
        <p:sp>
          <p:nvSpPr>
            <p:cNvPr id="7" name="Параллелограмм 10">
              <a:extLst>
                <a:ext uri="{FF2B5EF4-FFF2-40B4-BE49-F238E27FC236}">
                  <a16:creationId xmlns:a16="http://schemas.microsoft.com/office/drawing/2014/main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 hangingPunct="0">
                <a:defRPr>
                  <a:solidFill>
                    <a:srgbClr val="FFFFFF"/>
                  </a:solidFill>
                </a:defRPr>
              </a:pPr>
              <a:endParaRPr kern="0">
                <a:solidFill>
                  <a:srgbClr val="FFFFFF"/>
                </a:solidFill>
                <a:cs typeface="Calibri"/>
                <a:sym typeface="Calibri"/>
              </a:endParaRPr>
            </a:p>
          </p:txBody>
        </p:sp>
        <p:sp>
          <p:nvSpPr>
            <p:cNvPr id="8" name="Параллелограмм 10">
              <a:extLst>
                <a:ext uri="{FF2B5EF4-FFF2-40B4-BE49-F238E27FC236}">
                  <a16:creationId xmlns:a16="http://schemas.microsoft.com/office/drawing/2014/main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 hangingPunct="0">
                <a:defRPr>
                  <a:solidFill>
                    <a:srgbClr val="FFFFFF"/>
                  </a:solidFill>
                </a:defRPr>
              </a:pPr>
              <a:endParaRPr kern="0">
                <a:solidFill>
                  <a:srgbClr val="FFFFFF"/>
                </a:solidFill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33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600302" y="3142231"/>
            <a:ext cx="9957295" cy="16525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pPr algn="ctr"/>
            <a:r>
              <a:rPr lang="ru-RU" dirty="0"/>
              <a:t>Создание </a:t>
            </a:r>
            <a:r>
              <a:rPr lang="ru-RU" dirty="0" smtClean="0"/>
              <a:t>центров</a:t>
            </a:r>
            <a:r>
              <a:rPr dirty="0" smtClean="0"/>
              <a:t> </a:t>
            </a:r>
            <a:r>
              <a:rPr lang="ru-RU" dirty="0"/>
              <a:t>образования естественно-научной и технологической направленностей </a:t>
            </a:r>
            <a:br>
              <a:rPr lang="ru-RU" dirty="0"/>
            </a:br>
            <a:r>
              <a:rPr dirty="0" smtClean="0"/>
              <a:t>«</a:t>
            </a:r>
            <a:r>
              <a:rPr lang="ru-RU" dirty="0" smtClean="0"/>
              <a:t>Точка роста</a:t>
            </a:r>
            <a:r>
              <a:rPr dirty="0" smtClean="0"/>
              <a:t>» </a:t>
            </a:r>
            <a:r>
              <a:rPr lang="ru-RU" dirty="0"/>
              <a:t>в 2021 году</a:t>
            </a:r>
            <a:endParaRPr dirty="0"/>
          </a:p>
        </p:txBody>
      </p:sp>
      <p:pic>
        <p:nvPicPr>
          <p:cNvPr id="36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6796" y="478907"/>
            <a:ext cx="1225042" cy="135967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9" name="Параллелограмм 10"/>
          <p:cNvSpPr/>
          <p:nvPr/>
        </p:nvSpPr>
        <p:spPr>
          <a:xfrm rot="18919285">
            <a:off x="-965204" y="4727583"/>
            <a:ext cx="2578933" cy="1021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82" r="38169"/>
          <a:stretch/>
        </p:blipFill>
        <p:spPr>
          <a:xfrm>
            <a:off x="1453838" y="303763"/>
            <a:ext cx="4537992" cy="16686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10165557" y="571561"/>
            <a:ext cx="1500818" cy="1246354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3C851A9-2A69-4F31-A4D3-D3732CB97344}"/>
              </a:ext>
            </a:extLst>
          </p:cNvPr>
          <p:cNvGrpSpPr/>
          <p:nvPr/>
        </p:nvGrpSpPr>
        <p:grpSpPr>
          <a:xfrm>
            <a:off x="11734800" y="5114883"/>
            <a:ext cx="457200" cy="1617800"/>
            <a:chOff x="2695043" y="1763491"/>
            <a:chExt cx="253092" cy="895565"/>
          </a:xfrm>
        </p:grpSpPr>
        <p:sp>
          <p:nvSpPr>
            <p:cNvPr id="14" name="Параллелограмм 10">
              <a:extLst>
                <a:ext uri="{FF2B5EF4-FFF2-40B4-BE49-F238E27FC236}">
                  <a16:creationId xmlns:a16="http://schemas.microsoft.com/office/drawing/2014/main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5" name="Параллелограмм 10">
              <a:extLst>
                <a:ext uri="{FF2B5EF4-FFF2-40B4-BE49-F238E27FC236}">
                  <a16:creationId xmlns:a16="http://schemas.microsoft.com/office/drawing/2014/main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15FAB3-627E-45B1-84F0-CD16C756B4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207" y="571561"/>
            <a:ext cx="898912" cy="1205441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54B8818C-F09F-4B68-BA33-EB010CD3858C}"/>
              </a:ext>
            </a:extLst>
          </p:cNvPr>
          <p:cNvGrpSpPr/>
          <p:nvPr/>
        </p:nvGrpSpPr>
        <p:grpSpPr>
          <a:xfrm>
            <a:off x="79730" y="5117361"/>
            <a:ext cx="6980323" cy="1615322"/>
            <a:chOff x="1284359" y="3485912"/>
            <a:chExt cx="5970198" cy="1381569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54E7271B-5CB5-44AA-B059-8D60B90BF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4365" y="3485912"/>
              <a:ext cx="2070192" cy="1381568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B3654EAA-12A6-4846-A182-BB2C65D60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0401" y="3485913"/>
              <a:ext cx="1970012" cy="1381568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B6F30130-C5BE-4FD4-BCAE-A25C9BB96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359" y="3485913"/>
              <a:ext cx="1842089" cy="1381568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1DC8814-53B7-4B3E-BFAB-3E986ADD20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309" y="5114881"/>
            <a:ext cx="2409434" cy="160528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AF79D3F-A677-41D5-B63A-9D04423709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972" y="5122379"/>
            <a:ext cx="2405418" cy="160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030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7806" y="1754023"/>
            <a:ext cx="10299290" cy="163121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just"/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Федеральном государственном образовательном стандарте (ФГОС) прописано, что одним из универсальных учебных действий, приобретаемых учащимися, должно стать умение «проведения опытов, простых экспериментальных исследований, прямых и косвенных измерений с использованием аналоговых и цифровых измерительных приборов»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74838" y="421628"/>
            <a:ext cx="9365226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цифровой лаборатории</a:t>
            </a:r>
            <a:r>
              <a:rPr lang="ru-RU" sz="2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n>
                  <a:solidFill>
                    <a:srgbClr val="660066"/>
                  </a:solidFill>
                </a:ln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RELEON</a:t>
            </a:r>
            <a:r>
              <a:rPr lang="ru-RU" sz="2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уроках физики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483" y="3763527"/>
            <a:ext cx="4434347" cy="29543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06" y="3763528"/>
            <a:ext cx="4912293" cy="29543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547987" y="6150077"/>
            <a:ext cx="221226" cy="324464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60968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8962" y="852802"/>
            <a:ext cx="12062012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Releon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RL на базе </a:t>
            </a:r>
            <a:r>
              <a:rPr lang="ru-RU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мультидатчика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57" y="2040194"/>
            <a:ext cx="6667500" cy="381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742" y="2040194"/>
            <a:ext cx="4528984" cy="452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248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58" y="1362091"/>
            <a:ext cx="7043173" cy="39617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4003" y="1362091"/>
            <a:ext cx="5819107" cy="50167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Оборудование и программное обеспечение легко в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освоении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Датчики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не требуют дополнительных согласующих устройств (регистраторов данных) и напрямую подключаются к планшету, компьютеру или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ноутбуку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Методические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рекомендации в комплекте (готовые сценарии построения занятий, инструкция по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работе)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Быстрый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запуск измерений экономит время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урока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Бесплатное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универсальное программное обеспечения для сбора данных с датчиков (</a:t>
            </a:r>
            <a:r>
              <a:rPr lang="ru-RU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Releon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ru-RU" sz="2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Lite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Возможность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использования личных устройств при работе с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датчиками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4815" y="461873"/>
            <a:ext cx="6801285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Цифровые лаборатории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Releon</a:t>
            </a:r>
            <a:r>
              <a:rPr lang="en-US" sz="3200" b="1" dirty="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47987" y="6150077"/>
            <a:ext cx="221226" cy="324464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49579" y="6266197"/>
            <a:ext cx="47490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Releon</a:t>
            </a:r>
            <a:r>
              <a:rPr lang="ru-RU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 виды цифровых лабораторий (rl.ru)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450" y="6312309"/>
            <a:ext cx="5700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Мультидатчик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Releon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Физ-3 - </a:t>
            </a:r>
            <a:r>
              <a:rPr 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Яндекс.Видео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(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yandex.ru)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6701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47987" y="6150077"/>
            <a:ext cx="221226" cy="324464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78246" y="236339"/>
            <a:ext cx="5432322" cy="26776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О, сколько нам открытий чудных</a:t>
            </a:r>
          </a:p>
          <a:p>
            <a:r>
              <a:rPr lang="ru-RU" sz="2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Готовят просвещенья </a:t>
            </a:r>
            <a:r>
              <a:rPr lang="ru-RU" sz="28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дух</a:t>
            </a:r>
            <a:endParaRPr lang="ru-RU" sz="28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опыт, сын ошибок трудных,</a:t>
            </a:r>
          </a:p>
          <a:p>
            <a:r>
              <a:rPr lang="ru-RU" sz="2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гений, парадоксов друг,</a:t>
            </a:r>
          </a:p>
          <a:p>
            <a:r>
              <a:rPr lang="ru-RU" sz="2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случай, бог изобретатель…</a:t>
            </a:r>
          </a:p>
          <a:p>
            <a:pPr algn="r"/>
            <a:r>
              <a:rPr lang="ru-RU" sz="2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(А.С. Пушкин)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77" y="2913995"/>
            <a:ext cx="5375700" cy="36084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656" y="469403"/>
            <a:ext cx="2092431" cy="19722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301" y="2913995"/>
            <a:ext cx="5049447" cy="360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325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254</Words>
  <Application>Microsoft Office PowerPoint</Application>
  <PresentationFormat>Широкоэкранный</PresentationFormat>
  <Paragraphs>28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Times New Roman</vt:lpstr>
      <vt:lpstr>Тема Office</vt:lpstr>
      <vt:lpstr>1_Тема Office</vt:lpstr>
      <vt:lpstr>3_Тема Office</vt:lpstr>
      <vt:lpstr>Презентация PowerPoint</vt:lpstr>
      <vt:lpstr>Презентация PowerPoint</vt:lpstr>
      <vt:lpstr>Создание центров образования естественно-научной и технологической направленностей  «Точка роста» в 2021 году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24</cp:revision>
  <dcterms:created xsi:type="dcterms:W3CDTF">2021-08-26T05:28:42Z</dcterms:created>
  <dcterms:modified xsi:type="dcterms:W3CDTF">2021-08-31T14:56:34Z</dcterms:modified>
</cp:coreProperties>
</file>