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56" r:id="rId2"/>
    <p:sldId id="257" r:id="rId3"/>
    <p:sldId id="258" r:id="rId4"/>
    <p:sldId id="266" r:id="rId5"/>
    <p:sldId id="262" r:id="rId6"/>
    <p:sldId id="260" r:id="rId7"/>
    <p:sldId id="261" r:id="rId8"/>
    <p:sldId id="268" r:id="rId9"/>
    <p:sldId id="277" r:id="rId10"/>
    <p:sldId id="282" r:id="rId11"/>
    <p:sldId id="283" r:id="rId12"/>
    <p:sldId id="280" r:id="rId13"/>
    <p:sldId id="278" r:id="rId14"/>
    <p:sldId id="270" r:id="rId15"/>
    <p:sldId id="271" r:id="rId16"/>
    <p:sldId id="274" r:id="rId17"/>
    <p:sldId id="275" r:id="rId18"/>
    <p:sldId id="276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7" autoAdjust="0"/>
    <p:restoredTop sz="94660"/>
  </p:normalViewPr>
  <p:slideViewPr>
    <p:cSldViewPr>
      <p:cViewPr varScale="1">
        <p:scale>
          <a:sx n="86" d="100"/>
          <a:sy n="86" d="100"/>
        </p:scale>
        <p:origin x="156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CE233-4523-4EB7-89E3-D2D70B35FF80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85FE3B-480F-4B34-8A57-59C108185A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28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85FE3B-480F-4B34-8A57-59C108185A5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073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8831" y="1449146"/>
            <a:ext cx="7526338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8831" y="5280847"/>
            <a:ext cx="7526338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C691-C974-49F0-9AB9-D552FBA40AB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73A9-8962-40B0-9F87-3AB0AAE7AE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5511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800600"/>
            <a:ext cx="752633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9144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5367338"/>
            <a:ext cx="7526337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C691-C974-49F0-9AB9-D552FBA40AB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73A9-8962-40B0-9F87-3AB0AAE7AE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832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485107" y="1338479"/>
            <a:ext cx="4749312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573" y="1495525"/>
            <a:ext cx="442038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1226" y="4700702"/>
            <a:ext cx="4418727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5398884" y="1338479"/>
            <a:ext cx="3302316" cy="4075464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C691-C974-49F0-9AB9-D552FBA40AB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73A9-8962-40B0-9F87-3AB0AAE7AE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545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855663" y="2286585"/>
            <a:ext cx="3671336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017816" y="2435956"/>
            <a:ext cx="328689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616450" y="2286000"/>
            <a:ext cx="3671888" cy="2300288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C691-C974-49F0-9AB9-D552FBA40AB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73A9-8962-40B0-9F87-3AB0AAE7AE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0249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C691-C974-49F0-9AB9-D552FBA40AB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73A9-8962-40B0-9F87-3AB0AAE7AE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73618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5752238" y="446089"/>
            <a:ext cx="3391762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AutoShape 4"/>
          <p:cNvSpPr>
            <a:spLocks noChangeAspect="1" noChangeArrowheads="1" noTextEdit="1"/>
          </p:cNvSpPr>
          <p:nvPr/>
        </p:nvSpPr>
        <p:spPr bwMode="auto">
          <a:xfrm>
            <a:off x="5233988" y="0"/>
            <a:ext cx="3910012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37655" y="586171"/>
            <a:ext cx="1701800" cy="51347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4862" y="446089"/>
            <a:ext cx="4947376" cy="5414962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C691-C974-49F0-9AB9-D552FBA40AB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73A9-8962-40B0-9F87-3AB0AAE7AE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27571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997" y="2222287"/>
            <a:ext cx="7524003" cy="363651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C691-C974-49F0-9AB9-D552FBA40AB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73A9-8962-40B0-9F87-3AB0AAE7AE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953884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0"/>
            <a:ext cx="9144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2951396"/>
            <a:ext cx="7526337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863" y="5281200"/>
            <a:ext cx="7526337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C691-C974-49F0-9AB9-D552FBA40AB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73A9-8962-40B0-9F87-3AB0AAE7AE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23211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9996" y="2222287"/>
            <a:ext cx="3670723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0" y="2222287"/>
            <a:ext cx="3670720" cy="36387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C691-C974-49F0-9AB9-D552FBA40AB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73A9-8962-40B0-9F87-3AB0AAE7AE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63733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6" y="2174875"/>
            <a:ext cx="367072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9996" y="2751137"/>
            <a:ext cx="3687391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2174875"/>
            <a:ext cx="3670720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751137"/>
            <a:ext cx="3670720" cy="3109913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C691-C974-49F0-9AB9-D552FBA40AB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73A9-8962-40B0-9F87-3AB0AAE7AE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28043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9144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C691-C974-49F0-9AB9-D552FBA40AB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73A9-8962-40B0-9F87-3AB0AAE7AE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190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C691-C974-49F0-9AB9-D552FBA40AB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73A9-8962-40B0-9F87-3AB0AAE7AE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997063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804863" y="446086"/>
            <a:ext cx="2660650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863" y="446088"/>
            <a:ext cx="2660650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4" y="446087"/>
            <a:ext cx="4689475" cy="541496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4863" y="2260737"/>
            <a:ext cx="2660650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EC691-C974-49F0-9AB9-D552FBA40AB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773A9-8962-40B0-9F87-3AB0AAE7AE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200249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996" y="727521"/>
            <a:ext cx="350154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573588" y="0"/>
            <a:ext cx="4570412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9996" y="2344684"/>
            <a:ext cx="350154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914357" y="6041361"/>
            <a:ext cx="732659" cy="365125"/>
          </a:xfrm>
        </p:spPr>
        <p:txBody>
          <a:bodyPr/>
          <a:lstStyle/>
          <a:p>
            <a:fld id="{823EC691-C974-49F0-9AB9-D552FBA40AB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42797" y="6041361"/>
            <a:ext cx="247156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647017" y="5915887"/>
            <a:ext cx="796616" cy="490599"/>
          </a:xfrm>
        </p:spPr>
        <p:txBody>
          <a:bodyPr/>
          <a:lstStyle/>
          <a:p>
            <a:fld id="{D4E773A9-8962-40B0-9F87-3AB0AAE7AE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67565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9997" y="447188"/>
            <a:ext cx="7524003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997" y="2184400"/>
            <a:ext cx="7524003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797" y="6041361"/>
            <a:ext cx="628953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1422" y="6041361"/>
            <a:ext cx="99316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23EC691-C974-49F0-9AB9-D552FBA40AB2}" type="datetimeFigureOut">
              <a:rPr lang="ru-RU" smtClean="0"/>
              <a:pPr/>
              <a:t>25.02.2022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4584" y="5915887"/>
            <a:ext cx="796616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4E773A9-8962-40B0-9F87-3AB0AAE7AE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489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b.by/blog/Array-yuliya-lizh/vzlom-chesti.html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dvyshka.com/DswMedia/3bezopasnost-rebenkavinternete-pamyatkaroditelyam-.pdf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7"/>
            <a:ext cx="7526338" cy="1872208"/>
          </a:xfrm>
        </p:spPr>
        <p:txBody>
          <a:bodyPr>
            <a:normAutofit/>
          </a:bodyPr>
          <a:lstStyle/>
          <a:p>
            <a:r>
              <a:rPr lang="ru-RU" b="1" dirty="0" smtClean="0"/>
              <a:t>Безопасность в сети интернет</a:t>
            </a:r>
            <a:endParaRPr lang="ru-RU" dirty="0"/>
          </a:p>
        </p:txBody>
      </p:sp>
      <p:pic>
        <p:nvPicPr>
          <p:cNvPr id="4" name="Рисунок 3" descr="i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395" y="3645024"/>
            <a:ext cx="4381999" cy="266113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4862" y="260648"/>
            <a:ext cx="7526337" cy="864096"/>
          </a:xfrm>
        </p:spPr>
        <p:txBody>
          <a:bodyPr/>
          <a:lstStyle/>
          <a:p>
            <a:r>
              <a:rPr lang="ru-RU" dirty="0" smtClean="0"/>
              <a:t>Карта для ребенка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8712968" cy="4968552"/>
          </a:xfrm>
        </p:spPr>
        <p:txBody>
          <a:bodyPr/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Зачем нужна банковская карта современным детям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Каждый пятый ребенок в стране уже имеет свою банковскую карту или личный счет.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Чаще </a:t>
            </a:r>
            <a:r>
              <a:rPr lang="ru-RU" b="1" dirty="0">
                <a:solidFill>
                  <a:schemeClr val="bg1"/>
                </a:solidFill>
              </a:rPr>
              <a:t>всего банковскую карту дети используют для оплаты: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Покупок </a:t>
            </a:r>
            <a:r>
              <a:rPr lang="ru-RU" b="1" dirty="0">
                <a:solidFill>
                  <a:schemeClr val="bg1"/>
                </a:solidFill>
              </a:rPr>
              <a:t>в офлайн и онлайн магазинах.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Проезда.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Питания в школе, </a:t>
            </a:r>
            <a:r>
              <a:rPr lang="ru-RU" b="1" dirty="0" err="1">
                <a:solidFill>
                  <a:schemeClr val="bg1"/>
                </a:solidFill>
              </a:rPr>
              <a:t>фастфуда</a:t>
            </a:r>
            <a:r>
              <a:rPr lang="ru-RU" b="1" dirty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Развлечений и т.п.</a:t>
            </a:r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Банковские </a:t>
            </a:r>
            <a:r>
              <a:rPr lang="ru-RU" b="1" dirty="0"/>
              <a:t>карты для детей бывают 2-х видов:</a:t>
            </a:r>
          </a:p>
          <a:p>
            <a:pPr algn="just"/>
            <a:r>
              <a:rPr lang="ru-RU" b="1" dirty="0" smtClean="0"/>
              <a:t>Детские </a:t>
            </a:r>
            <a:r>
              <a:rPr lang="ru-RU" b="1" dirty="0"/>
              <a:t>– для детей до 14 лет.</a:t>
            </a:r>
          </a:p>
          <a:p>
            <a:pPr algn="just"/>
            <a:r>
              <a:rPr lang="ru-RU" b="1" dirty="0"/>
              <a:t>Молодежные – для подростков с 14 лет.</a:t>
            </a:r>
          </a:p>
        </p:txBody>
      </p:sp>
    </p:spTree>
    <p:extLst>
      <p:ext uri="{BB962C8B-B14F-4D97-AF65-F5344CB8AC3E}">
        <p14:creationId xmlns:p14="http://schemas.microsoft.com/office/powerpoint/2010/main" val="2397965818"/>
      </p:ext>
    </p:extLst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640960" cy="1468800"/>
          </a:xfrm>
        </p:spPr>
        <p:txBody>
          <a:bodyPr/>
          <a:lstStyle/>
          <a:p>
            <a:pPr algn="just"/>
            <a:r>
              <a:rPr lang="ru-RU" dirty="0"/>
              <a:t>При всех плюсах </a:t>
            </a:r>
            <a:r>
              <a:rPr lang="ru-RU" dirty="0" smtClean="0"/>
              <a:t>есть </a:t>
            </a:r>
            <a:r>
              <a:rPr lang="ru-RU" dirty="0"/>
              <a:t>минусы: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930198"/>
            <a:ext cx="8568952" cy="4451130"/>
          </a:xfrm>
        </p:spPr>
        <p:txBody>
          <a:bodyPr/>
          <a:lstStyle/>
          <a:p>
            <a:endParaRPr lang="ru-RU" dirty="0"/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При пользовании картой у ребенка нет физического ощущения денег. Поэтому с карты деньги тратятся проще и быстрее. Решение – открывайте детскую карту, когда убедитесь, что ребенок понимает ценность денег и освоил основы планирования и учета расходов.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Ребенок может потерять карту. Решение – договоритесь, чтобы ребенок сразу же сообщил вам об утере карты. Важно, чтобы ребенок доверял родителям и не боялся, что его будут ругать за потерю карты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ru-RU" b="1" dirty="0">
              <a:solidFill>
                <a:schemeClr val="bg1"/>
              </a:solidFill>
            </a:endParaRPr>
          </a:p>
          <a:p>
            <a:pPr algn="just"/>
            <a:r>
              <a:rPr lang="ru-RU" b="1" dirty="0"/>
              <a:t>По доверчивости и неопытности дети могут выдать данные карты мошенникам. Решение: перед открытием банковской карты, необходимо научить ребенка правилам безопасного пользования картой.</a:t>
            </a:r>
          </a:p>
        </p:txBody>
      </p:sp>
    </p:spTree>
    <p:extLst>
      <p:ext uri="{BB962C8B-B14F-4D97-AF65-F5344CB8AC3E}">
        <p14:creationId xmlns:p14="http://schemas.microsoft.com/office/powerpoint/2010/main" val="3219500654"/>
      </p:ext>
    </p:extLst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4062388" cy="1362075"/>
          </a:xfrm>
        </p:spPr>
        <p:txBody>
          <a:bodyPr/>
          <a:lstStyle/>
          <a:p>
            <a:r>
              <a:rPr lang="ru-RU" dirty="0" smtClean="0"/>
              <a:t>Карты для детей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343" y="1844824"/>
            <a:ext cx="7955161" cy="4121422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Мошенники </a:t>
            </a:r>
            <a:r>
              <a:rPr lang="ru-RU" b="1" dirty="0" smtClean="0">
                <a:solidFill>
                  <a:schemeClr val="bg1"/>
                </a:solidFill>
              </a:rPr>
              <a:t>продолжают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совершенствовать </a:t>
            </a:r>
            <a:r>
              <a:rPr lang="ru-RU" b="1" dirty="0">
                <a:solidFill>
                  <a:schemeClr val="bg1"/>
                </a:solidFill>
              </a:rPr>
              <a:t>свои методы, признала в конце июня глава ЦБ Эльвира </a:t>
            </a:r>
            <a:r>
              <a:rPr lang="ru-RU" b="1" dirty="0" err="1">
                <a:solidFill>
                  <a:schemeClr val="bg1"/>
                </a:solidFill>
              </a:rPr>
              <a:t>Набиуллина</a:t>
            </a:r>
            <a:r>
              <a:rPr lang="ru-RU" b="1" dirty="0">
                <a:solidFill>
                  <a:schemeClr val="bg1"/>
                </a:solidFill>
              </a:rPr>
              <a:t>. «Жулики во все времена были креативными. И технологии, к сожалению, только расширяют их возможности вводить граждан в заблуждение. По словам </a:t>
            </a:r>
            <a:r>
              <a:rPr lang="ru-RU" b="1" dirty="0" err="1">
                <a:solidFill>
                  <a:schemeClr val="bg1"/>
                </a:solidFill>
              </a:rPr>
              <a:t>Набиуллиной</a:t>
            </a:r>
            <a:r>
              <a:rPr lang="ru-RU" b="1" dirty="0">
                <a:solidFill>
                  <a:schemeClr val="bg1"/>
                </a:solidFill>
              </a:rPr>
              <a:t>, около 70% операций, которые делаются без согласия клиента, совершаются с использованием социальной инженерии. «И тогда банк ничего не нарушает, потому что человек сам передает пароли, все персональные данные мошенникам в руки», — сказала она.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6633"/>
            <a:ext cx="2760940" cy="204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29829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88640"/>
            <a:ext cx="8098159" cy="48965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В частности, после закрытия границ мошенники начали звонить людям и предлагать свои услуги по возврату денег за купленные билеты и бронь отелей. О таком способе в мае предупреждал ВТБ. Мошенники используют в своих целях новый способ возврата денег за билеты с помощью ваучеров, которым уже пользуются многие авиакомпании. Пассажир оформляет ваучер, и деньги, потраченные на билет, зачисляются на специальный депозит в его личном кабинете на сайте авиаперевозчика или </a:t>
            </a:r>
            <a:r>
              <a:rPr lang="ru-RU" b="1" dirty="0" err="1">
                <a:solidFill>
                  <a:schemeClr val="bg1"/>
                </a:solidFill>
              </a:rPr>
              <a:t>агрегатора</a:t>
            </a:r>
            <a:r>
              <a:rPr lang="ru-RU" b="1" dirty="0">
                <a:solidFill>
                  <a:schemeClr val="bg1"/>
                </a:solidFill>
              </a:rPr>
              <a:t>. </a:t>
            </a:r>
            <a:endParaRPr lang="ru-RU" b="1" dirty="0" smtClean="0">
              <a:solidFill>
                <a:schemeClr val="bg1"/>
              </a:solidFill>
            </a:endParaRPr>
          </a:p>
          <a:p>
            <a:pPr algn="just"/>
            <a:endParaRPr lang="ru-RU" b="1" dirty="0">
              <a:solidFill>
                <a:schemeClr val="bg1"/>
              </a:solidFill>
            </a:endParaRPr>
          </a:p>
          <a:p>
            <a:pPr algn="just"/>
            <a:endParaRPr lang="ru-RU" b="1" dirty="0" smtClean="0">
              <a:solidFill>
                <a:schemeClr val="bg1"/>
              </a:solidFill>
            </a:endParaRP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>
                <a:solidFill>
                  <a:schemeClr val="bg1"/>
                </a:solidFill>
              </a:rPr>
              <a:t>Ложные» льготы и пособия от государства или кредитные каникулы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Еще один «</a:t>
            </a:r>
            <a:r>
              <a:rPr lang="ru-RU" b="1" dirty="0" err="1">
                <a:solidFill>
                  <a:schemeClr val="bg1"/>
                </a:solidFill>
              </a:rPr>
              <a:t>коронавирусный</a:t>
            </a:r>
            <a:r>
              <a:rPr lang="ru-RU" b="1" dirty="0">
                <a:solidFill>
                  <a:schemeClr val="bg1"/>
                </a:solidFill>
              </a:rPr>
              <a:t>» способ мошенничества. Человеку могут позвонить якобы из банка и сообщить, что ему положена финансовая поддержка в связи с резкой потерей доходов, кредитные каникулы, рассрочки и т.д. Для их оформления звонящие просят сообщить данные банковских карт. Если владелец карты называет реквизиты банковской карты, срок ее действия и CVV-код, то мошенники уже могут совершать онлайн-покупки от его имени.</a:t>
            </a:r>
          </a:p>
          <a:p>
            <a:pPr algn="just"/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390447"/>
      </p:ext>
    </p:extLst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526337" cy="1468800"/>
          </a:xfrm>
        </p:spPr>
        <p:txBody>
          <a:bodyPr/>
          <a:lstStyle/>
          <a:p>
            <a:r>
              <a:rPr lang="ru-RU" b="1" dirty="0" smtClean="0"/>
              <a:t>Уязвимости ПО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3" y="1268760"/>
            <a:ext cx="8246417" cy="3960440"/>
          </a:xfrm>
        </p:spPr>
        <p:txBody>
          <a:bodyPr>
            <a:normAutofit fontScale="92500"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Из внутренних же угроз наибольшую опасность сегодня представляют уязвимости в программном обеспечении. Программы пишут люди, а людям, как это ни банально звучит, свойственно ошибаться. Ошибки и недоработки в популярных программах, которые впоследствии выявляются наиболее опытными хакерами, и ложатся в основу многих и многих вирусов, червей, троянских программ, проникающих на ПК пользователей через эти лазейки. Причём поиск лазеек ведётся практически целенаправленно, с акцентом на ПО, установленное и работающее почти без перерыва на подавляющем большинстве компьютеров. Некоторые такие программы устанавливаются одновременно с операционной системой (в </a:t>
            </a:r>
            <a:r>
              <a:rPr lang="ru-RU" b="1" dirty="0" err="1" smtClean="0">
                <a:solidFill>
                  <a:schemeClr val="bg1"/>
                </a:solidFill>
              </a:rPr>
              <a:t>Windows</a:t>
            </a:r>
            <a:r>
              <a:rPr lang="ru-RU" b="1" dirty="0" smtClean="0">
                <a:solidFill>
                  <a:schemeClr val="bg1"/>
                </a:solidFill>
              </a:rPr>
              <a:t> это </a:t>
            </a:r>
            <a:r>
              <a:rPr lang="ru-RU" b="1" dirty="0" err="1" smtClean="0">
                <a:solidFill>
                  <a:schemeClr val="bg1"/>
                </a:solidFill>
              </a:rPr>
              <a:t>Media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Player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Internet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Explorer</a:t>
            </a:r>
            <a:r>
              <a:rPr lang="ru-RU" b="1" dirty="0" smtClean="0">
                <a:solidFill>
                  <a:schemeClr val="bg1"/>
                </a:solidFill>
              </a:rPr>
              <a:t>), без других почти невозможно обойтись ни в одном офисе (например, привычный </a:t>
            </a:r>
            <a:r>
              <a:rPr lang="ru-RU" b="1" dirty="0" err="1" smtClean="0">
                <a:solidFill>
                  <a:schemeClr val="bg1"/>
                </a:solidFill>
              </a:rPr>
              <a:t>Microsoft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Office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Adobe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Reader</a:t>
            </a:r>
            <a:r>
              <a:rPr lang="ru-RU" b="1" dirty="0" smtClean="0">
                <a:solidFill>
                  <a:schemeClr val="bg1"/>
                </a:solidFill>
              </a:rPr>
              <a:t>), что-то приходится устанавливать для полноценной работы в интернете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28604"/>
            <a:ext cx="7772400" cy="188597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Утечки данных</a:t>
            </a:r>
            <a:br>
              <a:rPr lang="ru-RU" b="1" dirty="0" smtClean="0"/>
            </a:b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100" dirty="0" smtClean="0">
                <a:solidFill>
                  <a:schemeClr val="bg1"/>
                </a:solidFill>
              </a:rPr>
              <a:t>Плакат советских времен «Болтун — находка для шпиона», к сожалению, всё ещё не утратил своего значения. </a:t>
            </a:r>
            <a:endParaRPr lang="ru-RU" sz="31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293" y="2314575"/>
            <a:ext cx="8532440" cy="4310062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Случайная утечка/распространение конфиденциальных данных стоит на втором месте по опасности. Тем более, что современные средства связи этому всячески способствуют. ICQ, </a:t>
            </a:r>
            <a:r>
              <a:rPr lang="ru-RU" b="1" dirty="0" err="1" smtClean="0">
                <a:solidFill>
                  <a:schemeClr val="bg1"/>
                </a:solidFill>
              </a:rPr>
              <a:t>Skype</a:t>
            </a:r>
            <a:r>
              <a:rPr lang="ru-RU" b="1" dirty="0" smtClean="0">
                <a:solidFill>
                  <a:schemeClr val="bg1"/>
                </a:solidFill>
              </a:rPr>
              <a:t>, «</a:t>
            </a:r>
            <a:r>
              <a:rPr lang="ru-RU" b="1" dirty="0" err="1" smtClean="0">
                <a:solidFill>
                  <a:schemeClr val="bg1"/>
                </a:solidFill>
              </a:rPr>
              <a:t>ВКонтакте</a:t>
            </a:r>
            <a:r>
              <a:rPr lang="ru-RU" b="1" dirty="0" smtClean="0">
                <a:solidFill>
                  <a:schemeClr val="bg1"/>
                </a:solidFill>
              </a:rPr>
              <a:t>», «Одноклассники», просто электронная почта: всё это — каналы утечки информации, которая может стоить очень дорого. Плюс телефоны, планшеты, ноутбуки, «</a:t>
            </a:r>
            <a:r>
              <a:rPr lang="ru-RU" b="1" dirty="0" err="1" smtClean="0">
                <a:solidFill>
                  <a:schemeClr val="bg1"/>
                </a:solidFill>
              </a:rPr>
              <a:t>флешки</a:t>
            </a:r>
            <a:r>
              <a:rPr lang="ru-RU" b="1" dirty="0" smtClean="0">
                <a:solidFill>
                  <a:schemeClr val="bg1"/>
                </a:solidFill>
              </a:rPr>
              <a:t>» и мобильные жёсткие диски, которые регулярно теряются и крадутся даже у сотрудников спецслужб, о чем нас периодически извещают новостные ленты. </a:t>
            </a:r>
          </a:p>
          <a:p>
            <a:pPr algn="just"/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3328"/>
            <a:ext cx="7772400" cy="207645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Правила поведения в сети</a:t>
            </a:r>
            <a:br>
              <a:rPr lang="ru-RU" dirty="0" smtClean="0"/>
            </a:br>
            <a:r>
              <a:rPr lang="ru-RU" sz="2700" i="1" dirty="0" smtClean="0">
                <a:solidFill>
                  <a:schemeClr val="bg1"/>
                </a:solidFill>
              </a:rPr>
              <a:t>Чем полезен Интернет, что можно там найти интересного и что негативного можно встретить? </a:t>
            </a: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7610" y="1844824"/>
            <a:ext cx="8244316" cy="3240360"/>
          </a:xfrm>
        </p:spPr>
        <p:txBody>
          <a:bodyPr>
            <a:noAutofit/>
          </a:bodyPr>
          <a:lstStyle/>
          <a:p>
            <a:pPr algn="just"/>
            <a:r>
              <a:rPr lang="ru-RU" sz="1600" b="1" dirty="0" smtClean="0">
                <a:solidFill>
                  <a:schemeClr val="bg1"/>
                </a:solidFill>
              </a:rPr>
              <a:t>1.Поиск информации или как средство образования, а не как возможность для развлечений и удовольствий.</a:t>
            </a:r>
          </a:p>
          <a:p>
            <a:pPr algn="just"/>
            <a:r>
              <a:rPr lang="ru-RU" sz="1600" b="1" dirty="0" smtClean="0">
                <a:solidFill>
                  <a:schemeClr val="bg1"/>
                </a:solidFill>
              </a:rPr>
              <a:t>2. Для каждого возраста должно быть свое время – чем старше ребенок, тем больше он может находиться в сети, но определенные рамки все равно должны быть.</a:t>
            </a:r>
          </a:p>
          <a:p>
            <a:pPr algn="just"/>
            <a:r>
              <a:rPr lang="ru-RU" sz="1600" b="1" dirty="0" smtClean="0">
                <a:solidFill>
                  <a:schemeClr val="bg1"/>
                </a:solidFill>
              </a:rPr>
              <a:t>3.Перечень сайтов, которые можно посещать, информация о защите личных данных, этика поведения в сети и прочее.</a:t>
            </a:r>
          </a:p>
          <a:p>
            <a:pPr algn="just"/>
            <a:r>
              <a:rPr lang="ru-RU" sz="1600" b="1" dirty="0" smtClean="0">
                <a:solidFill>
                  <a:schemeClr val="bg1"/>
                </a:solidFill>
              </a:rPr>
              <a:t>4. В сети можно столкнуться с запрещенной Информацией. Речь идет о насилии, наркотиках, страницах с националистической идеологией. Защита с помощью фильтров для детей.</a:t>
            </a:r>
          </a:p>
          <a:p>
            <a:pPr algn="just"/>
            <a:endParaRPr lang="ru-RU" sz="2000" b="1" dirty="0" smtClean="0">
              <a:solidFill>
                <a:schemeClr val="bg1"/>
              </a:solidFill>
            </a:endParaRPr>
          </a:p>
        </p:txBody>
      </p:sp>
      <p:pic>
        <p:nvPicPr>
          <p:cNvPr id="4" name="Рисунок 3" descr="devochka_za_kompo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98" y="4714884"/>
            <a:ext cx="2900359" cy="194187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88640"/>
            <a:ext cx="8286808" cy="5976664"/>
          </a:xfrm>
        </p:spPr>
        <p:txBody>
          <a:bodyPr>
            <a:no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5. Конфиденциальность. Если на сайте необходимо, чтобы ребенок ввел имя, нужно придумать псевдоним, не раскрывающий никакой личной информации. Нельзя сообщать какую-либо информацию о своей семье – делиться проблемами, рассказывать о членах семьи, о материальном состоянии, сообщать адрес. 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6. Виртуальные друзья и  особенно если это взрослые люди и незнакомые, с ними не следует общаться, они втираются в доверие. 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7. Мошенничества в сети - розыгрышах, лотереях, тестах,  никогда, без ведома взрослых, не отправлял СМС, чтобы узнать какую-либо информацию из Интернета.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8. Никогда не следует отвечать на мгновенные сообщения или письма по электронной почте, поступившие от незнакомцев. 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9. Не сохраняйте пороли или серьезные данные карт или паспорта в электронных носителях.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телефо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4676180"/>
            <a:ext cx="2559798" cy="199664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8526" y="332656"/>
            <a:ext cx="7526337" cy="1468800"/>
          </a:xfrm>
        </p:spPr>
        <p:txBody>
          <a:bodyPr/>
          <a:lstStyle/>
          <a:p>
            <a:r>
              <a:rPr lang="ru-RU" dirty="0" smtClean="0"/>
              <a:t>Как защитить свой </a:t>
            </a:r>
            <a:r>
              <a:rPr lang="ru-RU" dirty="0" err="1" smtClean="0"/>
              <a:t>аккаунт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816282"/>
            <a:ext cx="8136903" cy="305287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Ставить пароль на доступ к компьютеру, не сохранять «автоматически» пароли от интернета и </a:t>
            </a:r>
            <a:r>
              <a:rPr lang="ru-RU" b="1" dirty="0" err="1" smtClean="0">
                <a:solidFill>
                  <a:schemeClr val="bg1"/>
                </a:solidFill>
              </a:rPr>
              <a:t>аккаунтов</a:t>
            </a:r>
            <a:r>
              <a:rPr lang="ru-RU" b="1" dirty="0" smtClean="0">
                <a:solidFill>
                  <a:schemeClr val="bg1"/>
                </a:solidFill>
              </a:rPr>
              <a:t>, использовать лицензионное ПО, привязывать </a:t>
            </a:r>
            <a:r>
              <a:rPr lang="ru-RU" b="1" dirty="0" err="1" smtClean="0">
                <a:solidFill>
                  <a:schemeClr val="bg1"/>
                </a:solidFill>
              </a:rPr>
              <a:t>аккаунты</a:t>
            </a:r>
            <a:r>
              <a:rPr lang="ru-RU" b="1" dirty="0" smtClean="0">
                <a:solidFill>
                  <a:schemeClr val="bg1"/>
                </a:solidFill>
              </a:rPr>
              <a:t> к мобильному телефону, регулярно чистить историю в браузере и обновлять антивирусную базу, пользоваться несколькими почтовыми ящиками: для личной переписки; для регистраций и социальных сетей; для </a:t>
            </a:r>
            <a:r>
              <a:rPr lang="ru-RU" b="1" dirty="0" err="1" smtClean="0">
                <a:solidFill>
                  <a:schemeClr val="bg1"/>
                </a:solidFill>
              </a:rPr>
              <a:t>онлайн-банкинга</a:t>
            </a:r>
            <a:r>
              <a:rPr lang="ru-RU" b="1" dirty="0" smtClean="0">
                <a:solidFill>
                  <a:schemeClr val="bg1"/>
                </a:solidFill>
              </a:rPr>
              <a:t> и других денежных операций. Рекомендаций много, нужно только читать и применять их. Не факт, что поможет на 100%, но уменьшить риск стоит. Главное, помнить: в отличие от денег украденную взломщиками честь вернуть невозможно. Остается только беречь. 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Читать статью полностью на портале «СБ»: </a:t>
            </a:r>
            <a:r>
              <a:rPr lang="ru-RU" b="1" dirty="0" smtClean="0">
                <a:solidFill>
                  <a:schemeClr val="bg1"/>
                </a:solidFill>
                <a:hlinkClick r:id="rId2"/>
              </a:rPr>
              <a:t>http://www.sb.by/blog/Array-yuliya-lizh/vzlom-chesti.html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032406" cy="785818"/>
          </a:xfrm>
        </p:spPr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142984"/>
            <a:ext cx="8246720" cy="3524268"/>
          </a:xfrm>
        </p:spPr>
        <p:txBody>
          <a:bodyPr>
            <a:no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Как видите, для полноценной защиты информационного пространства предприятия, систем хранения и обработки данных требуется не просто установка соответствующего программного обеспечения, а целый комплекс программно-технических мероприятий, правил. При этом должна быть обеспечена защита информации, устройств и носителей при помощи технических средств и программного обеспечения; созданы нормативные документы, регламентирующие порядок работы персонала с информацией; разработан комплекс мер, препятствующих утечке информации и доступу к ней неуполномоченных лиц. </a:t>
            </a:r>
          </a:p>
          <a:p>
            <a:pPr algn="just"/>
            <a:r>
              <a:rPr lang="en-US" b="1" dirty="0" smtClean="0">
                <a:solidFill>
                  <a:schemeClr val="bg1"/>
                </a:solidFill>
                <a:hlinkClick r:id="rId2"/>
              </a:rPr>
              <a:t>http://dvyshka.com/DswMedia/3bezopasnost-rebenkavinternete-pamyatkaroditelyam-.pdf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428604"/>
            <a:ext cx="7772400" cy="1362075"/>
          </a:xfrm>
        </p:spPr>
        <p:txBody>
          <a:bodyPr/>
          <a:lstStyle/>
          <a:p>
            <a:r>
              <a:rPr lang="ru-RU" dirty="0" smtClean="0"/>
              <a:t>Виртуальное пространство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2452684"/>
            <a:ext cx="7772400" cy="3667144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Увлекательный мир, его возможности безграничны. Но Сеть таит в себе много опасностей, и вы можете быть очень легко обмануты, его доверие несложно завоевать посредством 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Интернета даже при помощи  обычной переписки.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29421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4286256"/>
            <a:ext cx="3019422" cy="228958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0689" y="357166"/>
            <a:ext cx="5904656" cy="1468800"/>
          </a:xfrm>
        </p:spPr>
        <p:txBody>
          <a:bodyPr>
            <a:normAutofit/>
          </a:bodyPr>
          <a:lstStyle/>
          <a:p>
            <a:r>
              <a:rPr lang="ru-RU" b="1" dirty="0" smtClean="0"/>
              <a:t>Внешние угрозы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636912"/>
            <a:ext cx="8358245" cy="3667144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bg1"/>
                </a:solidFill>
              </a:rPr>
              <a:t>Список внешних угроз, к сожалению, не исчерпывается, и если выйти за рамки угроз, защита от которых производится, главным образом, на уровне соответствующего программного обеспечения, то можно вспомнить, например, о промышленном шпионаже, краже аппаратного обеспечения других типов или преднамеренном причинении ущерба. Некоторые рассмотрим подробнее.</a:t>
            </a:r>
          </a:p>
        </p:txBody>
      </p:sp>
      <p:pic>
        <p:nvPicPr>
          <p:cNvPr id="4" name="Рисунок 3" descr="1365231893_interne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357166"/>
            <a:ext cx="2986106" cy="250030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2987824" cy="964744"/>
          </a:xfrm>
        </p:spPr>
        <p:txBody>
          <a:bodyPr/>
          <a:lstStyle/>
          <a:p>
            <a:r>
              <a:rPr lang="ru-RU" dirty="0" smtClean="0"/>
              <a:t>Вирусы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268760"/>
            <a:ext cx="7772400" cy="367240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sz="2900" b="1" dirty="0" smtClean="0">
                <a:solidFill>
                  <a:schemeClr val="bg1"/>
                </a:solidFill>
              </a:rPr>
              <a:t>К внешним </a:t>
            </a:r>
            <a:r>
              <a:rPr lang="ru-RU" sz="2900" b="1" dirty="0" err="1" smtClean="0">
                <a:solidFill>
                  <a:schemeClr val="bg1"/>
                </a:solidFill>
              </a:rPr>
              <a:t>киберугрозам</a:t>
            </a:r>
            <a:r>
              <a:rPr lang="ru-RU" sz="2900" b="1" dirty="0" smtClean="0">
                <a:solidFill>
                  <a:schemeClr val="bg1"/>
                </a:solidFill>
              </a:rPr>
              <a:t> относятся, в частности, </a:t>
            </a:r>
          </a:p>
          <a:p>
            <a:pPr algn="just"/>
            <a:r>
              <a:rPr lang="ru-RU" sz="2900" b="1" dirty="0" smtClean="0">
                <a:solidFill>
                  <a:schemeClr val="bg1"/>
                </a:solidFill>
              </a:rPr>
              <a:t>всевозможные компьютерные вирусы, так называемые «черви», троянские программы и тому подобное вредоносное программное обеспечение, скрытно проникающее в компьютерные системы. Именно вирусы на сегодня являются главной угрозой — с ними сталкиваются более 70% российских компаний, поскольку «подцепить» их в отсутствие эффективной защиты проще простого. Для того чтобы они проникли на ваш компьютер, может оказаться достаточным, например, открыть вложение в электронном или «прогуляться» по какому-нибудь сайту с непристойным (а часто — и вполне приличным) содержанием. Некоторым вирусам достаточно уже одного того, что ваш ПК просто подключен к той же локальной сети, что и уже заражённый ПК! Огромное число вирусов используют для своего распространения «</a:t>
            </a:r>
            <a:r>
              <a:rPr lang="ru-RU" sz="2900" b="1" dirty="0" err="1" smtClean="0">
                <a:solidFill>
                  <a:schemeClr val="bg1"/>
                </a:solidFill>
              </a:rPr>
              <a:t>флешки</a:t>
            </a:r>
            <a:r>
              <a:rPr lang="ru-RU" sz="2900" b="1" dirty="0" smtClean="0">
                <a:solidFill>
                  <a:schemeClr val="bg1"/>
                </a:solidFill>
              </a:rPr>
              <a:t>», оптические носители и мобильные жёсткие диски.</a:t>
            </a:r>
          </a:p>
          <a:p>
            <a:pPr algn="just"/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46209adc52f982fd1ef191cf43ef6cb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4365104"/>
            <a:ext cx="2500330" cy="227300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230111"/>
            <a:ext cx="4417664" cy="1326681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Спам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39322"/>
            <a:ext cx="7772400" cy="381002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Второй по важности тип внешних </a:t>
            </a:r>
            <a:r>
              <a:rPr lang="ru-RU" b="1" dirty="0" err="1" smtClean="0">
                <a:solidFill>
                  <a:schemeClr val="bg1"/>
                </a:solidFill>
              </a:rPr>
              <a:t>киберугроз</a:t>
            </a:r>
            <a:r>
              <a:rPr lang="ru-RU" b="1" dirty="0" smtClean="0">
                <a:solidFill>
                  <a:schemeClr val="bg1"/>
                </a:solidFill>
              </a:rPr>
              <a:t> — уже много лет вызывающий всеобщее раздражение спам. Доля спама среди всей электронной корреспонденции сегодня может достигать 70%! Мусорная электронная почта, призывающая вас купить таблетки от похудения или записаться на курсы английского языка расходует интернет-трафик, забивает каналы связи, отвлекает от работы. Всё это в конечном итоге ведёт к финансовым потерям. Кроме того, спам — это ещё один из распространённых каналов внедрения вирусов и троянских программ.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j0409681-700x4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472" y="4293096"/>
            <a:ext cx="3476626" cy="230947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5992827" cy="128588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Удалённый взлом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268760"/>
            <a:ext cx="7772400" cy="3952896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Крайне опасен удалённый взлом компьютеров, благодаря которому злоумышленник, находящийся, возможно, на другом конце земли, а может — в офисе конкурента, получает возможность читать и редактировать хранящиеся на ваших ПК и файл-серверах документы, уничтожать их по своему желанию, внедрять в вашу сеть какие-то свои программы, следящие за вашими действиями или собирающие какую-то иную информацию (вплоть до незаметного для вас видео-/</a:t>
            </a:r>
            <a:r>
              <a:rPr lang="ru-RU" b="1" dirty="0" err="1" smtClean="0">
                <a:solidFill>
                  <a:schemeClr val="bg1"/>
                </a:solidFill>
              </a:rPr>
              <a:t>аудионаблюдения</a:t>
            </a:r>
            <a:r>
              <a:rPr lang="ru-RU" b="1" dirty="0" smtClean="0">
                <a:solidFill>
                  <a:schemeClr val="bg1"/>
                </a:solidFill>
              </a:rPr>
              <a:t> через штатные </a:t>
            </a:r>
            <a:r>
              <a:rPr lang="ru-RU" b="1" dirty="0" err="1" smtClean="0">
                <a:solidFill>
                  <a:schemeClr val="bg1"/>
                </a:solidFill>
              </a:rPr>
              <a:t>веб-камеры</a:t>
            </a:r>
            <a:r>
              <a:rPr lang="ru-RU" b="1" dirty="0" smtClean="0">
                <a:solidFill>
                  <a:schemeClr val="bg1"/>
                </a:solidFill>
              </a:rPr>
              <a:t> и микрофоны ноутбуков).</a:t>
            </a:r>
          </a:p>
          <a:p>
            <a:pPr algn="just"/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772400" cy="1362075"/>
          </a:xfrm>
        </p:spPr>
        <p:txBody>
          <a:bodyPr/>
          <a:lstStyle/>
          <a:p>
            <a:r>
              <a:rPr lang="ru-RU" b="1" dirty="0" err="1" smtClean="0"/>
              <a:t>Фишинг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135" y="1205053"/>
            <a:ext cx="7772400" cy="4310062"/>
          </a:xfrm>
          <a:noFill/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Чрезвычайно опасны </a:t>
            </a:r>
          </a:p>
          <a:p>
            <a:pPr algn="just"/>
            <a:r>
              <a:rPr lang="ru-RU" b="1" dirty="0" smtClean="0">
                <a:solidFill>
                  <a:schemeClr val="bg1"/>
                </a:solidFill>
              </a:rPr>
              <a:t>так называемые </a:t>
            </a:r>
          </a:p>
          <a:p>
            <a:pPr algn="just"/>
            <a:r>
              <a:rPr lang="ru-RU" b="1" dirty="0" err="1" smtClean="0">
                <a:solidFill>
                  <a:schemeClr val="bg1"/>
                </a:solidFill>
              </a:rPr>
              <a:t>фишинговые</a:t>
            </a:r>
            <a:r>
              <a:rPr lang="ru-RU" b="1" dirty="0" smtClean="0">
                <a:solidFill>
                  <a:schemeClr val="bg1"/>
                </a:solidFill>
              </a:rPr>
              <a:t> атаки, при которых пользователь ПК «попадается на крючок» поддельного </a:t>
            </a:r>
            <a:r>
              <a:rPr lang="ru-RU" b="1" dirty="0" err="1" smtClean="0">
                <a:solidFill>
                  <a:schemeClr val="bg1"/>
                </a:solidFill>
              </a:rPr>
              <a:t>веб-сайта</a:t>
            </a:r>
            <a:r>
              <a:rPr lang="ru-RU" b="1" dirty="0" smtClean="0">
                <a:solidFill>
                  <a:schemeClr val="bg1"/>
                </a:solidFill>
              </a:rPr>
              <a:t>, полностью имитирующего, скажем, сайт банка, в котором он держит свой депозит. В этом случае злоумышленники, получив все его реквизиты и пароли, могут запросто лишить бедолагу всех его накоплений. Забрасывается же такой «крючок» обычно с помощью всё того же спама, уязвимостей в </a:t>
            </a:r>
            <a:r>
              <a:rPr lang="ru-RU" b="1" dirty="0" err="1" smtClean="0">
                <a:solidFill>
                  <a:schemeClr val="bg1"/>
                </a:solidFill>
              </a:rPr>
              <a:t>веб-браузере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6c4ccb9ea34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4149080"/>
            <a:ext cx="3350746" cy="250258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344" y="764704"/>
            <a:ext cx="7526337" cy="1468800"/>
          </a:xfrm>
        </p:spPr>
        <p:txBody>
          <a:bodyPr/>
          <a:lstStyle/>
          <a:p>
            <a:r>
              <a:rPr lang="ru-RU" b="1" dirty="0" smtClean="0"/>
              <a:t>Хищение мобильных устройств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700808"/>
            <a:ext cx="7772400" cy="3810020"/>
          </a:xfrm>
        </p:spPr>
        <p:txBody>
          <a:bodyPr>
            <a:normAutofit/>
          </a:bodyPr>
          <a:lstStyle/>
          <a:p>
            <a:pPr algn="just"/>
            <a:r>
              <a:rPr lang="ru-RU" b="1" dirty="0" smtClean="0">
                <a:solidFill>
                  <a:schemeClr val="bg1"/>
                </a:solidFill>
              </a:rPr>
              <a:t>В последнее время всё актуальнее становится защита и от такого типа внешних угроз, как хищение мобильных устройств, в памяти которых может в открытом виде храниться важнейшая корпоративная информация — финансовая документация, персональные данные сотрудников и клиентов, интеллектуальная собственность, электронная переписка, различные идентификационные данные и пароли.</a:t>
            </a:r>
          </a:p>
          <a:p>
            <a:pPr algn="just"/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914" y="0"/>
            <a:ext cx="8246061" cy="1362075"/>
          </a:xfrm>
        </p:spPr>
        <p:txBody>
          <a:bodyPr/>
          <a:lstStyle/>
          <a:p>
            <a:r>
              <a:rPr lang="ru-RU" dirty="0" smtClean="0"/>
              <a:t>Банковские карты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412776"/>
            <a:ext cx="8820471" cy="4193430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solidFill>
                  <a:schemeClr val="bg1"/>
                </a:solidFill>
              </a:rPr>
              <a:t>Риску финансового мошенничества подвержен примерно каждый четвертый владелец банковских карт. Как правило, злоумышленники используют методы социальной инженерии, и россияне переводят им деньги и выдают персональные данные добровольно. Forbes рассказывает об 11 распространенных способах, которыми пользуются мошенники</a:t>
            </a:r>
          </a:p>
          <a:p>
            <a:pPr algn="just"/>
            <a:r>
              <a:rPr lang="ru-RU" b="1" dirty="0">
                <a:solidFill>
                  <a:schemeClr val="bg1"/>
                </a:solidFill>
              </a:rPr>
              <a:t>В июле эксперты НАФИ выяснили, что каждый четвертый держатель банковских карт в России может стать жертвой мошенников: 27% респондентов оказались в зоне риска, так как готовы сообщить посторонним CVV-код своей карты и срок ее действия. Чуть меньше трети владельцев карт в том или ином виде сталкивались с попытками мошенничества.</a:t>
            </a:r>
          </a:p>
          <a:p>
            <a:pPr algn="just"/>
            <a:endParaRPr lang="ru-RU" b="1" dirty="0">
              <a:solidFill>
                <a:schemeClr val="bg1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082" y="4659249"/>
            <a:ext cx="313234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38648"/>
      </p:ext>
    </p:extLst>
  </p:cSld>
  <p:clrMapOvr>
    <a:masterClrMapping/>
  </p:clrMapOvr>
  <p:transition>
    <p:wipe dir="d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Цитаты">
  <a:themeElements>
    <a:clrScheme name="Цитаты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Цитаты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Цитаты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TM03457503[[fn=Цитаты]]</Template>
  <TotalTime>260</TotalTime>
  <Words>1291</Words>
  <Application>Microsoft Office PowerPoint</Application>
  <PresentationFormat>Экран (4:3)</PresentationFormat>
  <Paragraphs>69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Century Gothic</vt:lpstr>
      <vt:lpstr>Trebuchet MS</vt:lpstr>
      <vt:lpstr>Wingdings 2</vt:lpstr>
      <vt:lpstr>Цитаты</vt:lpstr>
      <vt:lpstr>Безопасность в сети интернет</vt:lpstr>
      <vt:lpstr>Виртуальное пространство</vt:lpstr>
      <vt:lpstr>Внешние угрозы</vt:lpstr>
      <vt:lpstr>Вирусы</vt:lpstr>
      <vt:lpstr>Спам </vt:lpstr>
      <vt:lpstr>Удалённый взлом </vt:lpstr>
      <vt:lpstr>Фишинг </vt:lpstr>
      <vt:lpstr>Хищение мобильных устройств </vt:lpstr>
      <vt:lpstr>Банковские карты</vt:lpstr>
      <vt:lpstr>Карта для ребенка</vt:lpstr>
      <vt:lpstr>При всех плюсах есть минусы: </vt:lpstr>
      <vt:lpstr>Карты для детей</vt:lpstr>
      <vt:lpstr>Презентация PowerPoint</vt:lpstr>
      <vt:lpstr>Уязвимости ПО </vt:lpstr>
      <vt:lpstr>Утечки данных  Плакат советских времен «Болтун — находка для шпиона», к сожалению, всё ещё не утратил своего значения. </vt:lpstr>
      <vt:lpstr>Правила поведения в сети Чем полезен Интернет, что можно там найти интересного и что негативного можно встретить?  </vt:lpstr>
      <vt:lpstr>Презентация PowerPoint</vt:lpstr>
      <vt:lpstr>Как защитить свой аккаунт?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Едины урок по безопасности в сети Интернет</dc:title>
  <dc:creator>Анна</dc:creator>
  <cp:lastModifiedBy>Сергей</cp:lastModifiedBy>
  <cp:revision>24</cp:revision>
  <dcterms:created xsi:type="dcterms:W3CDTF">2014-10-29T14:16:13Z</dcterms:created>
  <dcterms:modified xsi:type="dcterms:W3CDTF">2022-02-25T16:24:03Z</dcterms:modified>
</cp:coreProperties>
</file>