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0" r:id="rId3"/>
    <p:sldId id="271" r:id="rId4"/>
    <p:sldId id="257" r:id="rId5"/>
    <p:sldId id="267" r:id="rId6"/>
    <p:sldId id="268" r:id="rId7"/>
    <p:sldId id="258" r:id="rId8"/>
    <p:sldId id="259" r:id="rId9"/>
    <p:sldId id="269" r:id="rId10"/>
    <p:sldId id="264" r:id="rId11"/>
    <p:sldId id="260" r:id="rId12"/>
    <p:sldId id="261" r:id="rId13"/>
    <p:sldId id="262" r:id="rId14"/>
    <p:sldId id="272" r:id="rId15"/>
    <p:sldId id="26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8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yandex.ru/search?p=28&amp;ed=1&amp;text=%D0%94%D0%BE%D1%81%D1%83%D0%B3%20%D0%BF%D0%B5%D1%80%D0%B2%D0%BE%D0%BA%D0%BB%D0%B0%D1%81%D1%81%D0%BD%D0%B8%D0%BA%D0%B0&amp;spsite=fake-023-1965301.ru&amp;img_url=sch10izmuroma.ucoz.ru/eds006_4.jpg&amp;rpt=simage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i="1" u="sng" dirty="0" smtClean="0">
                <a:latin typeface="Arial Narrow" pitchFamily="34" charset="0"/>
              </a:rPr>
              <a:t>Секреты успешной учёбы</a:t>
            </a:r>
            <a:endParaRPr lang="ru-RU" i="1" dirty="0">
              <a:latin typeface="Arial Narrow" pitchFamily="34" charset="0"/>
            </a:endParaRPr>
          </a:p>
        </p:txBody>
      </p:sp>
      <p:pic>
        <p:nvPicPr>
          <p:cNvPr id="4" name="Рисунок 3" descr="http://im7-tub.yandex.net/i?id=159447523-00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3501008"/>
            <a:ext cx="3516617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E525E22-CE46-4AF6-865A-FD35FA4E292A}" type="slidenum">
              <a:rPr lang="ru-RU" smtClean="0"/>
              <a:pPr/>
              <a:t>10</a:t>
            </a:fld>
            <a:endParaRPr lang="ru-RU" smtClean="0"/>
          </a:p>
        </p:txBody>
      </p:sp>
      <p:sp>
        <p:nvSpPr>
          <p:cNvPr id="6" name="TextBox 5"/>
          <p:cNvSpPr txBox="1"/>
          <p:nvPr/>
        </p:nvSpPr>
        <p:spPr>
          <a:xfrm>
            <a:off x="683568" y="2276872"/>
            <a:ext cx="793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002060"/>
                </a:solidFill>
                <a:latin typeface="Arial Narrow" pitchFamily="34" charset="0"/>
              </a:rPr>
              <a:t>Домашняя работа учащихся</a:t>
            </a:r>
            <a:r>
              <a:rPr lang="ru-RU" sz="2400" i="1" dirty="0" smtClean="0">
                <a:solidFill>
                  <a:srgbClr val="002060"/>
                </a:solidFill>
                <a:latin typeface="Arial Narrow" pitchFamily="34" charset="0"/>
              </a:rPr>
              <a:t> – это особый вид индивидуальной самостоятельной работы, который проходит без руководства учителя.</a:t>
            </a:r>
            <a:endParaRPr lang="ru-RU" sz="2400" b="1" i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49400" y="197535"/>
            <a:ext cx="71990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  <a:latin typeface="Arial Narrow" pitchFamily="34" charset="0"/>
              </a:rPr>
              <a:t>Домашняя работа</a:t>
            </a:r>
            <a:endParaRPr lang="ru-RU" sz="4000" dirty="0">
              <a:solidFill>
                <a:srgbClr val="7030A0"/>
              </a:solidFill>
              <a:latin typeface="Arial Narrow" pitchFamily="34" charset="0"/>
            </a:endParaRPr>
          </a:p>
        </p:txBody>
      </p:sp>
      <p:pic>
        <p:nvPicPr>
          <p:cNvPr id="6146" name="Picture 2" descr="http://animashky.ru/flist/obludi/47/13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4509120"/>
            <a:ext cx="3205574" cy="129691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143000"/>
          </a:xfrm>
        </p:spPr>
        <p:txBody>
          <a:bodyPr/>
          <a:lstStyle/>
          <a:p>
            <a:r>
              <a:rPr lang="ru-RU" b="1" dirty="0" smtClean="0"/>
              <a:t>Виды домашних заданий</a:t>
            </a:r>
            <a:endParaRPr lang="ru-RU" b="1" dirty="0">
              <a:latin typeface="Georg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964353"/>
            <a:ext cx="79208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rgbClr val="002060"/>
                </a:solidFill>
                <a:latin typeface="Arial Narrow" pitchFamily="34" charset="0"/>
              </a:rPr>
              <a:t>Индивидуальные</a:t>
            </a:r>
            <a:r>
              <a:rPr lang="ru-RU" sz="2400" b="1" dirty="0" smtClean="0">
                <a:solidFill>
                  <a:srgbClr val="002060"/>
                </a:solidFill>
                <a:latin typeface="Arial Narrow" pitchFamily="34" charset="0"/>
              </a:rPr>
              <a:t>. </a:t>
            </a:r>
            <a:r>
              <a:rPr lang="ru-RU" sz="2400" dirty="0" smtClean="0">
                <a:solidFill>
                  <a:srgbClr val="002060"/>
                </a:solidFill>
                <a:latin typeface="Arial Narrow" pitchFamily="34" charset="0"/>
              </a:rPr>
              <a:t>Включают в себя тренировочные и творческие задания повышенной трудности для учащихся. </a:t>
            </a:r>
          </a:p>
          <a:p>
            <a:r>
              <a:rPr lang="ru-RU" sz="2400" b="1" u="sng" dirty="0" smtClean="0">
                <a:solidFill>
                  <a:srgbClr val="002060"/>
                </a:solidFill>
                <a:latin typeface="Arial Narrow" pitchFamily="34" charset="0"/>
              </a:rPr>
              <a:t>Дифференцированные.</a:t>
            </a:r>
            <a:r>
              <a:rPr lang="ru-RU" sz="2400" b="1" dirty="0" smtClean="0">
                <a:solidFill>
                  <a:srgbClr val="002060"/>
                </a:solidFill>
                <a:latin typeface="Arial Narrow" pitchFamily="34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Arial Narrow" pitchFamily="34" charset="0"/>
              </a:rPr>
              <a:t>Задания репродуктивного, конструктивного и творческого уровня. </a:t>
            </a:r>
          </a:p>
          <a:p>
            <a:r>
              <a:rPr lang="ru-RU" sz="2400" b="1" u="sng" dirty="0" smtClean="0">
                <a:solidFill>
                  <a:srgbClr val="002060"/>
                </a:solidFill>
                <a:latin typeface="Arial Narrow" pitchFamily="34" charset="0"/>
              </a:rPr>
              <a:t>Творческие</a:t>
            </a:r>
            <a:r>
              <a:rPr lang="ru-RU" sz="2400" b="1" dirty="0" smtClean="0">
                <a:solidFill>
                  <a:srgbClr val="002060"/>
                </a:solidFill>
                <a:latin typeface="Arial Narrow" pitchFamily="34" charset="0"/>
              </a:rPr>
              <a:t>. </a:t>
            </a:r>
            <a:r>
              <a:rPr lang="ru-RU" sz="2400" dirty="0" smtClean="0">
                <a:solidFill>
                  <a:srgbClr val="002060"/>
                </a:solidFill>
                <a:latin typeface="Arial Narrow" pitchFamily="34" charset="0"/>
              </a:rPr>
              <a:t>Составление схем, моделей, кроссвордов, ребусов, сочинение сказок, защита проектов. </a:t>
            </a:r>
          </a:p>
          <a:p>
            <a:r>
              <a:rPr lang="ru-RU" sz="2400" b="1" u="sng" dirty="0" smtClean="0">
                <a:solidFill>
                  <a:srgbClr val="002060"/>
                </a:solidFill>
                <a:latin typeface="Arial Narrow" pitchFamily="34" charset="0"/>
              </a:rPr>
              <a:t>Задания массивом.</a:t>
            </a:r>
            <a:r>
              <a:rPr lang="ru-RU" sz="2400" b="1" dirty="0" smtClean="0">
                <a:solidFill>
                  <a:srgbClr val="002060"/>
                </a:solidFill>
                <a:latin typeface="Arial Narrow" pitchFamily="34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Arial Narrow" pitchFamily="34" charset="0"/>
              </a:rPr>
              <a:t>Пересказы текстов, чтение наизусть стихотворений, решение задач на выбор из предложенного материала по желанию ученика. </a:t>
            </a:r>
            <a:endParaRPr lang="ru-RU" sz="2400" dirty="0">
              <a:solidFill>
                <a:srgbClr val="002060"/>
              </a:solidFill>
              <a:latin typeface="Arial Narrow" pitchFamily="34" charset="0"/>
            </a:endParaRPr>
          </a:p>
        </p:txBody>
      </p:sp>
      <p:pic>
        <p:nvPicPr>
          <p:cNvPr id="4" name="Picture 4" descr="http://animashky.ru/flist/obludi/47/14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4149080"/>
            <a:ext cx="18669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572560" cy="62356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Arial Narrow" pitchFamily="34" charset="0"/>
              </a:rPr>
              <a:t>Три уровня домашнего задания:</a:t>
            </a:r>
            <a:endParaRPr lang="ru-RU" sz="3200" b="1" dirty="0"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55576" y="908720"/>
            <a:ext cx="7772400" cy="4572000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 smtClean="0">
                <a:solidFill>
                  <a:srgbClr val="002060"/>
                </a:solidFill>
                <a:latin typeface="Arial Narrow" pitchFamily="34" charset="0"/>
              </a:rPr>
              <a:t/>
            </a:r>
            <a:br>
              <a:rPr lang="ru-RU" i="1" dirty="0" smtClean="0">
                <a:solidFill>
                  <a:srgbClr val="002060"/>
                </a:solidFill>
                <a:latin typeface="Arial Narrow" pitchFamily="34" charset="0"/>
              </a:rPr>
            </a:br>
            <a:r>
              <a:rPr lang="ru-RU" b="1" i="1" dirty="0" smtClean="0">
                <a:solidFill>
                  <a:srgbClr val="002060"/>
                </a:solidFill>
                <a:latin typeface="Arial Narrow" pitchFamily="34" charset="0"/>
              </a:rPr>
              <a:t>1-й уровень – </a:t>
            </a:r>
            <a:r>
              <a:rPr lang="ru-RU" i="1" dirty="0" smtClean="0">
                <a:solidFill>
                  <a:srgbClr val="002060"/>
                </a:solidFill>
                <a:latin typeface="Arial Narrow" pitchFamily="34" charset="0"/>
              </a:rPr>
              <a:t>обязательный минимум. Его цель – закрепление знаний. Главное свойство этого задания: оно должно быть абсолютно понятно и посильно любому ученику. </a:t>
            </a:r>
          </a:p>
          <a:p>
            <a:r>
              <a:rPr lang="ru-RU" b="1" i="1" dirty="0" smtClean="0">
                <a:solidFill>
                  <a:srgbClr val="002060"/>
                </a:solidFill>
                <a:latin typeface="Arial Narrow" pitchFamily="34" charset="0"/>
              </a:rPr>
              <a:t>2-й уровень </a:t>
            </a:r>
            <a:r>
              <a:rPr lang="ru-RU" i="1" dirty="0" smtClean="0">
                <a:solidFill>
                  <a:srgbClr val="002060"/>
                </a:solidFill>
                <a:latin typeface="Arial Narrow" pitchFamily="34" charset="0"/>
              </a:rPr>
              <a:t>– тренировочные. Они направлены на отработку умений и доведения их до автоматизма. Это домашнее задание выполняют ученики, которые желают хорошо знать предмет и без особой трудности осваивают программу. </a:t>
            </a:r>
          </a:p>
          <a:p>
            <a:pPr algn="ctr"/>
            <a:r>
              <a:rPr lang="ru-RU" b="1" i="1" dirty="0" smtClean="0">
                <a:solidFill>
                  <a:srgbClr val="002060"/>
                </a:solidFill>
                <a:latin typeface="Arial Narrow" pitchFamily="34" charset="0"/>
              </a:rPr>
              <a:t>3-й уровень </a:t>
            </a:r>
            <a:r>
              <a:rPr lang="ru-RU" i="1" dirty="0" smtClean="0">
                <a:solidFill>
                  <a:srgbClr val="002060"/>
                </a:solidFill>
                <a:latin typeface="Arial Narrow" pitchFamily="34" charset="0"/>
              </a:rPr>
              <a:t>– творческие. Их цель – добывание новых знаний, подготовка к их восприятию; развитие творческих способностей. Эти задания выполняются учениками на добровольных началах. </a:t>
            </a:r>
          </a:p>
          <a:p>
            <a:endParaRPr lang="ru-RU" dirty="0"/>
          </a:p>
        </p:txBody>
      </p:sp>
      <p:pic>
        <p:nvPicPr>
          <p:cNvPr id="24577" name="Picture 1" descr="C:\О.Ф\анимация из интернета\картинки книги\книга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653136"/>
            <a:ext cx="2181597" cy="20054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715436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Arial Narrow" pitchFamily="34" charset="0"/>
              </a:rPr>
              <a:t>Требования к организации домашней учебной работы:</a:t>
            </a:r>
            <a:endParaRPr lang="ru-RU" sz="3200" dirty="0"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916832"/>
            <a:ext cx="8329642" cy="3853408"/>
          </a:xfrm>
        </p:spPr>
        <p:txBody>
          <a:bodyPr/>
          <a:lstStyle/>
          <a:p>
            <a:r>
              <a:rPr lang="ru-RU" b="1" u="sng" dirty="0" smtClean="0">
                <a:solidFill>
                  <a:srgbClr val="002060"/>
                </a:solidFill>
                <a:latin typeface="Arial Narrow" pitchFamily="34" charset="0"/>
              </a:rPr>
              <a:t>Систематичность</a:t>
            </a: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. </a:t>
            </a:r>
          </a:p>
          <a:p>
            <a:r>
              <a:rPr lang="ru-RU" b="1" u="sng" dirty="0" smtClean="0">
                <a:solidFill>
                  <a:srgbClr val="002060"/>
                </a:solidFill>
                <a:latin typeface="Arial Narrow" pitchFamily="34" charset="0"/>
              </a:rPr>
              <a:t>Обязательность выполнения</a:t>
            </a: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 </a:t>
            </a:r>
          </a:p>
          <a:p>
            <a:r>
              <a:rPr lang="ru-RU" b="1" u="sng" dirty="0" smtClean="0">
                <a:solidFill>
                  <a:srgbClr val="002060"/>
                </a:solidFill>
                <a:latin typeface="Arial Narrow" pitchFamily="34" charset="0"/>
              </a:rPr>
              <a:t>Посильность домашнего задания</a:t>
            </a: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 </a:t>
            </a:r>
          </a:p>
          <a:p>
            <a:r>
              <a:rPr lang="ru-RU" b="1" u="sng" dirty="0" smtClean="0">
                <a:solidFill>
                  <a:srgbClr val="002060"/>
                </a:solidFill>
                <a:latin typeface="Arial Narrow" pitchFamily="34" charset="0"/>
              </a:rPr>
              <a:t>Разнообразие заданий</a:t>
            </a:r>
          </a:p>
          <a:p>
            <a:r>
              <a:rPr lang="ru-RU" b="1" u="sng" dirty="0" smtClean="0">
                <a:solidFill>
                  <a:srgbClr val="002060"/>
                </a:solidFill>
                <a:latin typeface="Arial Narrow" pitchFamily="34" charset="0"/>
              </a:rPr>
              <a:t>Постепенное и последовательное усложнение заданий</a:t>
            </a: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. </a:t>
            </a:r>
          </a:p>
          <a:p>
            <a:endParaRPr lang="ru-RU" b="1" i="1" dirty="0">
              <a:latin typeface="Georgia" pitchFamily="18" charset="0"/>
            </a:endParaRPr>
          </a:p>
        </p:txBody>
      </p:sp>
      <p:pic>
        <p:nvPicPr>
          <p:cNvPr id="4" name="Picture 2" descr="C:\О.Ф\Animated2\руки и канцелярия\J007613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4509120"/>
            <a:ext cx="2304256" cy="20532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908720"/>
            <a:ext cx="7772400" cy="4572000"/>
          </a:xfrm>
        </p:spPr>
        <p:txBody>
          <a:bodyPr/>
          <a:lstStyle/>
          <a:p>
            <a:r>
              <a:rPr lang="ru-RU" dirty="0" smtClean="0"/>
              <a:t>П</a:t>
            </a:r>
            <a:r>
              <a:rPr lang="ru-RU" dirty="0" smtClean="0"/>
              <a:t>роверьте</a:t>
            </a:r>
            <a:r>
              <a:rPr lang="ru-RU" dirty="0" smtClean="0"/>
              <a:t>, правильно ли организовано </a:t>
            </a:r>
            <a:r>
              <a:rPr lang="ru-RU" b="1" dirty="0" smtClean="0"/>
              <a:t>рабочее </a:t>
            </a:r>
            <a:r>
              <a:rPr lang="ru-RU" b="1" dirty="0" smtClean="0"/>
              <a:t>место </a:t>
            </a:r>
            <a:r>
              <a:rPr lang="ru-RU" dirty="0" smtClean="0"/>
              <a:t>ребенка. </a:t>
            </a:r>
            <a:endParaRPr lang="ru-RU" dirty="0" smtClean="0"/>
          </a:p>
          <a:p>
            <a:r>
              <a:rPr lang="ru-RU" dirty="0" smtClean="0"/>
              <a:t>Приступать к  выполнению домашнего задания лучше всего </a:t>
            </a:r>
            <a:r>
              <a:rPr lang="ru-RU" b="1" dirty="0" smtClean="0"/>
              <a:t>через один час или полтора часа </a:t>
            </a:r>
            <a:r>
              <a:rPr lang="ru-RU" dirty="0" smtClean="0"/>
              <a:t>после возвращения ребенка из </a:t>
            </a:r>
            <a:r>
              <a:rPr lang="ru-RU" dirty="0" smtClean="0"/>
              <a:t>школы</a:t>
            </a:r>
          </a:p>
          <a:p>
            <a:r>
              <a:rPr lang="ru-RU" dirty="0" smtClean="0"/>
              <a:t>Большую роль в организации учебного труда школьника играет </a:t>
            </a:r>
            <a:r>
              <a:rPr lang="ru-RU" b="1" dirty="0" smtClean="0"/>
              <a:t>режим дня.</a:t>
            </a:r>
            <a:endParaRPr lang="ru-RU" dirty="0" smtClean="0"/>
          </a:p>
          <a:p>
            <a:r>
              <a:rPr lang="ru-RU" dirty="0" smtClean="0"/>
              <a:t>Одно из важных правил приготовления уроков заключается в том, чтобы начинать работу немедленно.</a:t>
            </a:r>
            <a:endParaRPr lang="ru-RU" dirty="0"/>
          </a:p>
        </p:txBody>
      </p:sp>
      <p:pic>
        <p:nvPicPr>
          <p:cNvPr id="27651" name="Picture 3" descr="http://animashky.ru/flist/obludi/47/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4509120"/>
            <a:ext cx="2880320" cy="21668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64291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ru-RU" b="1" u="sng" dirty="0" smtClean="0">
                <a:latin typeface="Arial Narrow" pitchFamily="34" charset="0"/>
              </a:rPr>
              <a:t>Формула «Трёх У» 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8434" name="Picture 2" descr="C:\О.Ф\Animated2\Рисунок1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30" y="714356"/>
            <a:ext cx="1619250" cy="5229225"/>
          </a:xfrm>
          <a:prstGeom prst="rect">
            <a:avLst/>
          </a:prstGeom>
          <a:noFill/>
        </p:spPr>
      </p:pic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539552" y="2564904"/>
            <a:ext cx="7772400" cy="68505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Уверенность = Успех = Удовольствие.</a:t>
            </a:r>
            <a:endParaRPr lang="ru-RU" sz="4000" dirty="0">
              <a:solidFill>
                <a:srgbClr val="7030A0"/>
              </a:solidFill>
            </a:endParaRPr>
          </a:p>
        </p:txBody>
      </p:sp>
      <p:pic>
        <p:nvPicPr>
          <p:cNvPr id="2050" name="Picture 2" descr="http://animashky.ru/flist/obludi/47/68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437112"/>
            <a:ext cx="2808312" cy="21842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http://animashky.ru/flist/obludi/43/1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766658">
            <a:off x="6093639" y="4135160"/>
            <a:ext cx="2815200" cy="244175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7772400" cy="792088"/>
          </a:xfrm>
        </p:spPr>
        <p:txBody>
          <a:bodyPr>
            <a:normAutofit/>
          </a:bodyPr>
          <a:lstStyle/>
          <a:p>
            <a:r>
              <a:rPr lang="ru-RU" b="1" u="sng" dirty="0" smtClean="0">
                <a:latin typeface="Arial Narrow" pitchFamily="34" charset="0"/>
              </a:rPr>
              <a:t>Функции домашнего задания:</a:t>
            </a:r>
            <a:endParaRPr lang="ru-RU" b="1" u="sng" dirty="0"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7772400" cy="4572000"/>
          </a:xfrm>
        </p:spPr>
        <p:txBody>
          <a:bodyPr/>
          <a:lstStyle/>
          <a:p>
            <a:r>
              <a:rPr lang="ru-RU" b="1" i="1" dirty="0" smtClean="0">
                <a:latin typeface="Arial Narrow" pitchFamily="34" charset="0"/>
              </a:rPr>
              <a:t>функция выравнивания знаний и умений ребенка, его навыков в том случае, если он долго болел и много пропустил или не усвоил какую-то довольно сложную </a:t>
            </a:r>
            <a:r>
              <a:rPr lang="ru-RU" b="1" i="1" dirty="0" smtClean="0">
                <a:latin typeface="Arial Narrow" pitchFamily="34" charset="0"/>
              </a:rPr>
              <a:t>тему;</a:t>
            </a:r>
          </a:p>
          <a:p>
            <a:r>
              <a:rPr lang="ru-RU" b="1" i="1" dirty="0" smtClean="0">
                <a:latin typeface="Arial Narrow" pitchFamily="34" charset="0"/>
              </a:rPr>
              <a:t>стимулирование познавательного интереса учащихся, желания знать как можно больше по предмету или по </a:t>
            </a:r>
            <a:r>
              <a:rPr lang="ru-RU" b="1" i="1" dirty="0" smtClean="0">
                <a:latin typeface="Arial Narrow" pitchFamily="34" charset="0"/>
              </a:rPr>
              <a:t>теме;</a:t>
            </a:r>
          </a:p>
          <a:p>
            <a:r>
              <a:rPr lang="ru-RU" b="1" i="1" dirty="0" smtClean="0">
                <a:latin typeface="Arial Narrow" pitchFamily="34" charset="0"/>
              </a:rPr>
              <a:t>развитие самостоятельности ученика, его усидчивости и ответственности за выполняемое учебное  </a:t>
            </a:r>
            <a:r>
              <a:rPr lang="ru-RU" b="1" i="1" dirty="0" smtClean="0">
                <a:latin typeface="Arial Narrow" pitchFamily="34" charset="0"/>
              </a:rPr>
              <a:t>задание.</a:t>
            </a:r>
            <a:endParaRPr lang="ru-RU" b="1" dirty="0" smtClean="0">
              <a:latin typeface="Arial Narrow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Arial Narrow" pitchFamily="34" charset="0"/>
              </a:rPr>
              <a:t>Специфические </a:t>
            </a:r>
            <a:r>
              <a:rPr lang="ru-RU" sz="3200" b="1" dirty="0" smtClean="0">
                <a:latin typeface="Arial Narrow" pitchFamily="34" charset="0"/>
              </a:rPr>
              <a:t>требования к подготовке домашних </a:t>
            </a:r>
            <a:r>
              <a:rPr lang="ru-RU" sz="3200" b="1" dirty="0" smtClean="0">
                <a:latin typeface="Arial Narrow" pitchFamily="34" charset="0"/>
              </a:rPr>
              <a:t>заданий разных учителей:</a:t>
            </a:r>
            <a:endParaRPr lang="ru-RU" sz="3200" b="1" dirty="0">
              <a:latin typeface="Arial Narrow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6627" name="Picture 3" descr="http://animashky.ru/flist/obludi/43/5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645024"/>
            <a:ext cx="1725062" cy="2841278"/>
          </a:xfrm>
          <a:prstGeom prst="rect">
            <a:avLst/>
          </a:prstGeom>
          <a:noFill/>
        </p:spPr>
      </p:pic>
      <p:pic>
        <p:nvPicPr>
          <p:cNvPr id="26629" name="Picture 5" descr="http://animashky.ru/flist/obludi/43/20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71792" y="3356992"/>
            <a:ext cx="1872208" cy="2786542"/>
          </a:xfrm>
          <a:prstGeom prst="rect">
            <a:avLst/>
          </a:prstGeom>
          <a:noFill/>
        </p:spPr>
      </p:pic>
      <p:pic>
        <p:nvPicPr>
          <p:cNvPr id="26631" name="Picture 7" descr="http://animashky.ru/flist/obludi/43/2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1805220"/>
            <a:ext cx="2808312" cy="3028965"/>
          </a:xfrm>
          <a:prstGeom prst="rect">
            <a:avLst/>
          </a:prstGeom>
          <a:noFill/>
        </p:spPr>
      </p:pic>
      <p:pic>
        <p:nvPicPr>
          <p:cNvPr id="8" name="Picture 5" descr="C:\Documents and Settings\Администратор\Рабочий стол\анимация из интернета\Animated2\человечки\AG00317_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2267744" y="4221088"/>
            <a:ext cx="1512168" cy="19573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85185E-6 L 0.42934 -0.0060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086756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Arial Narrow" pitchFamily="34" charset="0"/>
              </a:rPr>
              <a:t>Точка зрения </a:t>
            </a: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Arial Narrow" pitchFamily="34" charset="0"/>
              </a:rPr>
              <a:t>учителя:</a:t>
            </a:r>
            <a:endParaRPr lang="ru-RU" sz="3600" b="1" i="1" dirty="0">
              <a:solidFill>
                <a:schemeClr val="accent2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63888" y="2204864"/>
            <a:ext cx="532859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u="sng" dirty="0" smtClean="0">
                <a:solidFill>
                  <a:srgbClr val="7030A0"/>
                </a:solidFill>
                <a:latin typeface="Arial Narrow" pitchFamily="34" charset="0"/>
              </a:rPr>
              <a:t>Домашнее задание.</a:t>
            </a:r>
          </a:p>
          <a:p>
            <a:r>
              <a:rPr lang="ru-RU" sz="3200" b="1" i="1" dirty="0" smtClean="0">
                <a:solidFill>
                  <a:srgbClr val="7030A0"/>
                </a:solidFill>
                <a:latin typeface="Arial Narrow" pitchFamily="34" charset="0"/>
              </a:rPr>
              <a:t>Полезное, интересное.</a:t>
            </a:r>
          </a:p>
          <a:p>
            <a:r>
              <a:rPr lang="ru-RU" sz="3200" b="1" i="1" dirty="0" smtClean="0">
                <a:solidFill>
                  <a:srgbClr val="7030A0"/>
                </a:solidFill>
                <a:latin typeface="Arial Narrow" pitchFamily="34" charset="0"/>
              </a:rPr>
              <a:t>Выполнять, повторять, размышлять.</a:t>
            </a:r>
          </a:p>
          <a:p>
            <a:r>
              <a:rPr lang="ru-RU" sz="3200" b="1" i="1" dirty="0" smtClean="0">
                <a:solidFill>
                  <a:srgbClr val="7030A0"/>
                </a:solidFill>
                <a:latin typeface="Arial Narrow" pitchFamily="34" charset="0"/>
              </a:rPr>
              <a:t>Без терпения нет умения.</a:t>
            </a:r>
          </a:p>
          <a:p>
            <a:r>
              <a:rPr lang="ru-RU" sz="3200" b="1" i="1" dirty="0" smtClean="0">
                <a:solidFill>
                  <a:srgbClr val="7030A0"/>
                </a:solidFill>
                <a:latin typeface="Arial Narrow" pitchFamily="34" charset="0"/>
              </a:rPr>
              <a:t>Знание.</a:t>
            </a:r>
          </a:p>
          <a:p>
            <a:endParaRPr lang="ru-RU" sz="3200" i="1" dirty="0">
              <a:latin typeface="Georgia" pitchFamily="18" charset="0"/>
            </a:endParaRPr>
          </a:p>
        </p:txBody>
      </p:sp>
      <p:pic>
        <p:nvPicPr>
          <p:cNvPr id="12290" name="Picture 2" descr="http://animashky.ru/flist/obludi/43/1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429000"/>
            <a:ext cx="3036389" cy="28598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086756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  <a:latin typeface="Arial Narrow" pitchFamily="34" charset="0"/>
              </a:rPr>
              <a:t>Точка зрения учащихся:</a:t>
            </a:r>
            <a:endParaRPr lang="ru-RU" sz="3600" b="1" i="1" dirty="0">
              <a:solidFill>
                <a:schemeClr val="accent2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48" y="1571612"/>
            <a:ext cx="6094938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u="sng" dirty="0" smtClean="0">
                <a:solidFill>
                  <a:srgbClr val="7030A0"/>
                </a:solidFill>
                <a:latin typeface="Arial Narrow" pitchFamily="34" charset="0"/>
              </a:rPr>
              <a:t>Домашнее задание</a:t>
            </a:r>
            <a:endParaRPr lang="ru-RU" sz="3200" u="sng" dirty="0" smtClean="0">
              <a:solidFill>
                <a:srgbClr val="7030A0"/>
              </a:solidFill>
              <a:latin typeface="Arial Narrow" pitchFamily="34" charset="0"/>
            </a:endParaRPr>
          </a:p>
          <a:p>
            <a:r>
              <a:rPr lang="ru-RU" sz="3200" dirty="0" smtClean="0">
                <a:solidFill>
                  <a:srgbClr val="7030A0"/>
                </a:solidFill>
                <a:latin typeface="Arial Narrow" pitchFamily="34" charset="0"/>
              </a:rPr>
              <a:t>Утомительное, нудное</a:t>
            </a:r>
          </a:p>
          <a:p>
            <a:r>
              <a:rPr lang="ru-RU" sz="3200" dirty="0" smtClean="0">
                <a:solidFill>
                  <a:srgbClr val="7030A0"/>
                </a:solidFill>
                <a:latin typeface="Arial Narrow" pitchFamily="34" charset="0"/>
              </a:rPr>
              <a:t>Занимаюсь, не отдыхаю, устаю</a:t>
            </a:r>
          </a:p>
          <a:p>
            <a:r>
              <a:rPr lang="ru-RU" sz="3200" dirty="0" smtClean="0">
                <a:solidFill>
                  <a:srgbClr val="7030A0"/>
                </a:solidFill>
                <a:latin typeface="Arial Narrow" pitchFamily="34" charset="0"/>
              </a:rPr>
              <a:t>Домашнее задание – очень неудобно</a:t>
            </a:r>
          </a:p>
          <a:p>
            <a:r>
              <a:rPr lang="ru-RU" sz="3200" dirty="0" smtClean="0">
                <a:solidFill>
                  <a:srgbClr val="7030A0"/>
                </a:solidFill>
                <a:latin typeface="Arial Narrow" pitchFamily="34" charset="0"/>
              </a:rPr>
              <a:t>Время.</a:t>
            </a:r>
          </a:p>
          <a:p>
            <a:endParaRPr lang="ru-RU" sz="3200" i="1" dirty="0">
              <a:latin typeface="Georgia" pitchFamily="18" charset="0"/>
            </a:endParaRPr>
          </a:p>
        </p:txBody>
      </p:sp>
      <p:pic>
        <p:nvPicPr>
          <p:cNvPr id="7" name="Picture 5" descr="C:\О.Ф\анимация из интернета\картинки люди\HOMEWORK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4005064"/>
            <a:ext cx="3045628" cy="25026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u="sng" dirty="0" smtClean="0"/>
              <a:t>«Программа модернизации российской школы» </a:t>
            </a:r>
            <a:endParaRPr lang="ru-RU" sz="4000" b="1" u="sng" dirty="0"/>
          </a:p>
        </p:txBody>
      </p:sp>
      <p:pic>
        <p:nvPicPr>
          <p:cNvPr id="10242" name="Picture 2" descr="http://animashky.ru/flist/obludi/47/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3861048"/>
            <a:ext cx="4176464" cy="24582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412776"/>
            <a:ext cx="7772400" cy="3744416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latin typeface="Arial Narrow" pitchFamily="34" charset="0"/>
              </a:rPr>
              <a:t>«Учителей больше всего не устраивает неуспеваемость детей в прямом смысле этого слова – многие дети не успевают усвоить к заданному сроку обязательный программный материал….»!</a:t>
            </a:r>
            <a:endParaRPr lang="ru-RU" sz="3200" b="1" dirty="0">
              <a:latin typeface="Arial Narrow" pitchFamily="34" charset="0"/>
            </a:endParaRPr>
          </a:p>
        </p:txBody>
      </p:sp>
      <p:pic>
        <p:nvPicPr>
          <p:cNvPr id="8" name="Picture 3" descr="C:\О.Ф\анимация из интернета\136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4581128"/>
            <a:ext cx="2088232" cy="1946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3" y="3789040"/>
            <a:ext cx="2621783" cy="2677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 descr="http://animashky.ru/flist/3dpeople/3/1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3212976"/>
            <a:ext cx="2148226" cy="3645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51520" y="1412776"/>
            <a:ext cx="684076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Arial Narrow" pitchFamily="34" charset="0"/>
              </a:rPr>
              <a:t>Родителей не устраивает то, что для обеспечения успехов детей в учебе приходится прибегать к помощи репетиторов (нередко из числа самих школьных учителей), дополнительным занятиям дома, а подчас и к</a:t>
            </a:r>
            <a:r>
              <a:rPr lang="ru-RU" sz="2400" b="1" dirty="0" smtClean="0">
                <a:latin typeface="Arial Narrow" pitchFamily="34" charset="0"/>
              </a:rPr>
              <a:t> </a:t>
            </a:r>
            <a:r>
              <a:rPr lang="ru-RU" sz="2400" b="1" i="1" dirty="0" smtClean="0">
                <a:latin typeface="Arial Narrow" pitchFamily="34" charset="0"/>
              </a:rPr>
              <a:t>выполнению домашних заданий за детей. Родителей не устраивает то, что за школьные успехи дети часто платят здоровьем, что они не застрахованы от унижений и оскорблений…»</a:t>
            </a:r>
            <a:endParaRPr lang="ru-RU" sz="2400" b="1" dirty="0" smtClean="0">
              <a:latin typeface="Arial Narrow" pitchFamily="34" charset="0"/>
            </a:endParaRPr>
          </a:p>
          <a:p>
            <a:endParaRPr lang="ru-RU" sz="2000" dirty="0"/>
          </a:p>
        </p:txBody>
      </p:sp>
      <p:pic>
        <p:nvPicPr>
          <p:cNvPr id="8" name="Picture 2" descr="http://animashky.ru/flist/obludi/47/11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116262"/>
            <a:ext cx="1905000" cy="374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412776"/>
            <a:ext cx="7772400" cy="4572000"/>
          </a:xfrm>
        </p:spPr>
        <p:txBody>
          <a:bodyPr/>
          <a:lstStyle/>
          <a:p>
            <a:r>
              <a:rPr lang="ru-RU" b="1" i="1" dirty="0" smtClean="0">
                <a:latin typeface="Arial Narrow" pitchFamily="34" charset="0"/>
              </a:rPr>
              <a:t>«Учащихся не устраивает то, что в условиях школы постоянно приходится ожидать каких-либо неприятностей, что школа претендует на</a:t>
            </a:r>
            <a:r>
              <a:rPr lang="ru-RU" b="1" dirty="0" smtClean="0">
                <a:latin typeface="Arial Narrow" pitchFamily="34" charset="0"/>
              </a:rPr>
              <a:t> </a:t>
            </a:r>
            <a:r>
              <a:rPr lang="ru-RU" b="1" i="1" dirty="0" smtClean="0">
                <a:latin typeface="Arial Narrow" pitchFamily="34" charset="0"/>
              </a:rPr>
              <a:t>все их свободное время, хотя для нормального развития детей важна не только школьная учеба, но необходимы и творческие занятия, и спорт, и общение со сверстниками». </a:t>
            </a:r>
            <a:endParaRPr lang="ru-RU" b="1" dirty="0" smtClean="0">
              <a:latin typeface="Arial Narrow" pitchFamily="34" charset="0"/>
            </a:endParaRPr>
          </a:p>
          <a:p>
            <a:endParaRPr lang="ru-RU" dirty="0"/>
          </a:p>
        </p:txBody>
      </p:sp>
      <p:pic>
        <p:nvPicPr>
          <p:cNvPr id="7170" name="Picture 2" descr="http://animashky.ru/flist/obludi/47/13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4293096"/>
            <a:ext cx="2604492" cy="2264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805</TotalTime>
  <Words>336</Words>
  <Application>Microsoft Office PowerPoint</Application>
  <PresentationFormat>Экран (4:3)</PresentationFormat>
  <Paragraphs>46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Справедливость</vt:lpstr>
      <vt:lpstr>Секреты успешной учёбы</vt:lpstr>
      <vt:lpstr>Функции домашнего задания:</vt:lpstr>
      <vt:lpstr>Специфические требования к подготовке домашних заданий разных учителей:</vt:lpstr>
      <vt:lpstr>Точка зрения учителя:</vt:lpstr>
      <vt:lpstr>Точка зрения учащихся:</vt:lpstr>
      <vt:lpstr>Слайд 6</vt:lpstr>
      <vt:lpstr>Слайд 7</vt:lpstr>
      <vt:lpstr>Слайд 8</vt:lpstr>
      <vt:lpstr>Слайд 9</vt:lpstr>
      <vt:lpstr>Слайд 10</vt:lpstr>
      <vt:lpstr>Виды домашних заданий</vt:lpstr>
      <vt:lpstr>Три уровня домашнего задания:</vt:lpstr>
      <vt:lpstr>Требования к организации домашней учебной работы:</vt:lpstr>
      <vt:lpstr>Слайд 14</vt:lpstr>
      <vt:lpstr>Формула «Трёх У» 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Семья, отдых, движение, телевизор, труд, природа. Выбирайте!</dc:title>
  <cp:lastModifiedBy>user</cp:lastModifiedBy>
  <cp:revision>58</cp:revision>
  <dcterms:modified xsi:type="dcterms:W3CDTF">2010-11-19T14:37:43Z</dcterms:modified>
</cp:coreProperties>
</file>