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73" r:id="rId9"/>
    <p:sldId id="274" r:id="rId10"/>
    <p:sldId id="264" r:id="rId11"/>
    <p:sldId id="271" r:id="rId12"/>
    <p:sldId id="275" r:id="rId13"/>
    <p:sldId id="267" r:id="rId14"/>
    <p:sldId id="268" r:id="rId15"/>
    <p:sldId id="265" r:id="rId16"/>
    <p:sldId id="276" r:id="rId17"/>
    <p:sldId id="269" r:id="rId18"/>
    <p:sldId id="266" r:id="rId19"/>
    <p:sldId id="280" r:id="rId20"/>
    <p:sldId id="277" r:id="rId21"/>
    <p:sldId id="278" r:id="rId22"/>
    <p:sldId id="270" r:id="rId23"/>
    <p:sldId id="279" r:id="rId24"/>
    <p:sldId id="28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66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3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chemeClr val="accent2">
                <a:lumMod val="40000"/>
                <a:lumOff val="60000"/>
              </a:schemeClr>
            </a:gs>
            <a:gs pos="5000">
              <a:schemeClr val="accent2">
                <a:lumMod val="20000"/>
                <a:lumOff val="80000"/>
              </a:schemeClr>
            </a:gs>
            <a:gs pos="21001">
              <a:schemeClr val="bg1"/>
            </a:gs>
            <a:gs pos="63000">
              <a:schemeClr val="bg1"/>
            </a:gs>
            <a:gs pos="67000">
              <a:schemeClr val="bg1"/>
            </a:gs>
            <a:gs pos="69000">
              <a:schemeClr val="bg1"/>
            </a:gs>
            <a:gs pos="70000">
              <a:schemeClr val="bg1"/>
            </a:gs>
            <a:gs pos="82001">
              <a:schemeClr val="bg1"/>
            </a:gs>
            <a:gs pos="74000">
              <a:schemeClr val="accent2">
                <a:lumMod val="40000"/>
                <a:lumOff val="60000"/>
              </a:schemeClr>
            </a:gs>
            <a:gs pos="93000">
              <a:schemeClr val="accent2">
                <a:lumMod val="40000"/>
                <a:lumOff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gi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gif"/><Relationship Id="rId2" Type="http://schemas.openxmlformats.org/officeDocument/2006/relationships/image" Target="../media/image37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9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1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2214554"/>
            <a:ext cx="3143272" cy="42802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57224" y="642918"/>
            <a:ext cx="770396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cap="none" spc="50" dirty="0" smtClean="0">
                <a:ln w="11430">
                  <a:solidFill>
                    <a:srgbClr val="0000FF"/>
                  </a:solidFill>
                </a:ln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Семь  раз  отмерь,</a:t>
            </a:r>
            <a:endParaRPr lang="ru-RU" sz="7200" b="1" cap="none" spc="50" dirty="0">
              <a:ln w="11430">
                <a:solidFill>
                  <a:srgbClr val="0000FF"/>
                </a:solidFill>
              </a:ln>
              <a:solidFill>
                <a:srgbClr val="CC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1857364"/>
            <a:ext cx="767017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cap="none" spc="50" dirty="0" smtClean="0">
                <a:ln w="11430">
                  <a:solidFill>
                    <a:srgbClr val="0000FF"/>
                  </a:solidFill>
                </a:ln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один раз отрежь…</a:t>
            </a:r>
            <a:endParaRPr lang="ru-RU" sz="7200" b="1" cap="none" spc="50" dirty="0">
              <a:ln w="11430">
                <a:solidFill>
                  <a:srgbClr val="0000FF"/>
                </a:solidFill>
              </a:ln>
              <a:solidFill>
                <a:srgbClr val="CC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obor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322" y="214290"/>
            <a:ext cx="2057400" cy="31337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8596" y="428604"/>
            <a:ext cx="421484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К XVIII веку насчитывалось до 400 различных по величине единиц мер, употребляемых в разных странах. Разнообразие мер затрудняло торговые операции. Поэтому каждое государство стремилось установить </a:t>
            </a:r>
            <a:r>
              <a:rPr lang="ru-RU" sz="20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единообразные меры </a:t>
            </a:r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для своей страны.</a:t>
            </a:r>
            <a:endParaRPr lang="ru-RU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28596" y="4071942"/>
            <a:ext cx="657229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Для единства измерений в Киевской Руси существовали образцы меры, которые хранились у князей или в церкви, например, «золотой пояс Святослава» Ярославича (1073-1076) или «Локоть </a:t>
            </a:r>
            <a:r>
              <a:rPr lang="ru-RU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Иваньский</a:t>
            </a:r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» (1334 г.) – мера, переданная в распоряжение епископа и купеческой корпорации при церкви Иоанна Предтечи в Новгороде.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571480"/>
            <a:ext cx="785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572000" y="571480"/>
            <a:ext cx="414340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Система мер является одним из признаков государственности, она развивается вместе с государством и защищается им. </a:t>
            </a:r>
          </a:p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 России, ещё в XVI и XVII вв. были определены единые для всей страны системы мер. В XVIII в. в связи с экономическим развитием и необходимостью строгого учёта при внешней торговле, в России встал вопрос точности измерений, создании эталонов, на основе которых можно было бы организовать поверочное дело ("</a:t>
            </a:r>
            <a:r>
              <a:rPr lang="ru-RU" sz="20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метрологию</a:t>
            </a:r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").</a:t>
            </a:r>
          </a:p>
          <a:p>
            <a:endParaRPr lang="ru-RU" dirty="0"/>
          </a:p>
        </p:txBody>
      </p:sp>
      <p:pic>
        <p:nvPicPr>
          <p:cNvPr id="5" name="Рисунок 4" descr="0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57166"/>
            <a:ext cx="1536192" cy="17099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arshin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2928934"/>
            <a:ext cx="2952750" cy="2476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500042"/>
            <a:ext cx="5500726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 1736 г. Сенат принял решение об образовании Комиссии весов и мер во главе с главным директором Монетного правления графом Михаилом Гавриловичем Головкиным. Комиссией были созданы образцовые меры – эталоны.</a:t>
            </a:r>
          </a:p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При Павле I указом от 29 апреля 1797 г. об "Учреждении повсеместно в Российской империи верных весов, питейных и хлебных мер" была начата большая работа по упорядочению мер и весов. Завершение ее относится к 30-м годам XIX в. Указ 1797 г. был составлен в форме желательных рекомендаций. Указ касался четырех вопросов измерения: орудий взвешивания, мер веса, мер жидких и сыпучих тел. </a:t>
            </a:r>
          </a:p>
          <a:p>
            <a:endParaRPr lang="ru-RU" dirty="0" smtClean="0">
              <a:solidFill>
                <a:srgbClr val="660066"/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6788070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36" y="642918"/>
            <a:ext cx="2483910" cy="1857388"/>
          </a:xfrm>
          <a:prstGeom prst="rect">
            <a:avLst/>
          </a:prstGeom>
        </p:spPr>
      </p:pic>
      <p:pic>
        <p:nvPicPr>
          <p:cNvPr id="5" name="Рисунок 4" descr="Sunduk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60" y="4714884"/>
            <a:ext cx="2190750" cy="1381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478634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 1841 году в соответствии с принятым Указом "О системе Российских мер и весов", узаконившим ряд мер длины, объема и веса, было организовано при Петербургском монетном дворе Депо образцовых мер и весов - первое государственное поверочное учреждение. </a:t>
            </a:r>
          </a:p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20 мая 1875г Россией была подписана метрическая конвенция. В этом же году была создана Международная организация мер и весов (МОМВ). Место пребывания этой организации - Франция (Севр).</a:t>
            </a:r>
          </a:p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 1889г. в Депо образцовых мер и весов поступили эталоны килограмма и метра.</a:t>
            </a:r>
          </a:p>
        </p:txBody>
      </p:sp>
      <p:pic>
        <p:nvPicPr>
          <p:cNvPr id="3" name="Рисунок 2" descr="Рисунок444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3857628"/>
            <a:ext cx="2590800" cy="16859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 prst="coolSlant"/>
            <a:contourClr>
              <a:srgbClr val="969696"/>
            </a:contourClr>
          </a:sp3d>
        </p:spPr>
      </p:pic>
      <p:pic>
        <p:nvPicPr>
          <p:cNvPr id="4" name="Рисунок 3" descr="Рисунок888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12" y="642918"/>
            <a:ext cx="1945037" cy="232474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 prst="artDeco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642918"/>
            <a:ext cx="428624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 1893 г. в Петербурге на базе Депо была образована Главная палата мер и весов, которую возглавлял до 1907г. великий русский ученый Д.И. Менделеев. </a:t>
            </a:r>
          </a:p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 1900 г. при Московском окружном пробирном управлении состоялось открытие Поверочной палатки торговых мер и весов. Так было положено начало организации метрологического института в Москве (в настоящее время - Всероссийский научно-исследовательский институт метрологической службы - ВИНИМС).</a:t>
            </a:r>
          </a:p>
        </p:txBody>
      </p:sp>
      <p:pic>
        <p:nvPicPr>
          <p:cNvPr id="4" name="Рисунок 3" descr="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1500174"/>
            <a:ext cx="3733800" cy="3514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642918"/>
            <a:ext cx="80724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На пороге XIX в. произошло знаменательное в истории метрологии событие: декретом французского революционного правительства от 10 декабря 1799 г. была легализована и введена во Франции в качестве обязательной метрическая система мер.</a:t>
            </a:r>
          </a:p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20 мая 1875 года семнадцать стран подписали Метрическую конвенцию.</a:t>
            </a:r>
          </a:p>
        </p:txBody>
      </p:sp>
      <p:pic>
        <p:nvPicPr>
          <p:cNvPr id="4" name="Рисунок 3" descr="Франц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3143248"/>
            <a:ext cx="3149600" cy="2476500"/>
          </a:xfrm>
          <a:prstGeom prst="rect">
            <a:avLst/>
          </a:prstGeom>
        </p:spPr>
      </p:pic>
      <p:pic>
        <p:nvPicPr>
          <p:cNvPr id="5" name="Рисунок 4" descr="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56" y="3500438"/>
            <a:ext cx="1333507" cy="133350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429388" y="3571876"/>
            <a:ext cx="142876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cap="none" spc="50" dirty="0" smtClean="0">
                <a:ln w="11430">
                  <a:solidFill>
                    <a:srgbClr val="0000FF"/>
                  </a:solidFill>
                </a:ln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кг</a:t>
            </a:r>
            <a:endParaRPr lang="ru-RU" sz="7200" b="1" cap="none" spc="50" dirty="0">
              <a:ln w="11430">
                <a:solidFill>
                  <a:srgbClr val="0000FF"/>
                </a:solidFill>
              </a:ln>
              <a:solidFill>
                <a:srgbClr val="CC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Блок-схема: память с прямым доступом 7"/>
          <p:cNvSpPr/>
          <p:nvPr/>
        </p:nvSpPr>
        <p:spPr>
          <a:xfrm>
            <a:off x="6786578" y="3857628"/>
            <a:ext cx="1643074" cy="785818"/>
          </a:xfrm>
          <a:prstGeom prst="flowChartMagneticDrum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500042"/>
            <a:ext cx="457203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Метрическая система мер была допущена к применению в России законом от 4 июня 1899 года, проект которого был разработан Д. И. Менделеевым, и введена в качестве обязательной декретом Временного правительства от 30 апреля 1917 года, а для СССР — постановлением СНК СССР от 21 июля 1925 года.</a:t>
            </a:r>
          </a:p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 1930г. произошло объединение метрологии и стандартизации.</a:t>
            </a:r>
          </a:p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 1954г. был образован Комитет стандартов, мер и измерительных приборов при СМ СССР (в дальнейшем Госстандарт СССР). </a:t>
            </a:r>
          </a:p>
          <a:p>
            <a:endParaRPr lang="ru-RU" b="1" dirty="0" smtClean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3" name="Рисунок 2" descr="build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70" y="1285860"/>
            <a:ext cx="2829265" cy="22860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428604"/>
            <a:ext cx="8572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143372" y="571480"/>
            <a:ext cx="364330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На основе метрической системы была разработана и принята в 1960 году XI Генеральной конференцией по мерам и весам </a:t>
            </a:r>
            <a:r>
              <a:rPr lang="ru-RU" sz="24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Международная система единиц </a:t>
            </a:r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</a:t>
            </a:r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). В течение второй половины XX века большинство стран мира перешло на систему СИ.</a:t>
            </a:r>
          </a:p>
        </p:txBody>
      </p:sp>
      <p:pic>
        <p:nvPicPr>
          <p:cNvPr id="4" name="Рисунок 3" descr="office9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5572140"/>
            <a:ext cx="2114565" cy="1143008"/>
          </a:xfrm>
          <a:prstGeom prst="rect">
            <a:avLst/>
          </a:prstGeom>
        </p:spPr>
      </p:pic>
      <p:pic>
        <p:nvPicPr>
          <p:cNvPr id="5" name="Рисунок 4" descr="Профессор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38" y="2000240"/>
            <a:ext cx="2314591" cy="1928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571480"/>
            <a:ext cx="500066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К настоящему времени метрическая система официально принята во всех государствах мира, кроме США, Либерии и Мьянмы (Бирмы). Последней страной из уже завершивших переход к метрической системе стала Ирландия (2005 год). В Великобритании и Сент-Люсии процесс перехода к СИ до сих пор не закончен. Китай, завершивший этот переход, тем не менее использует для метрических единиц древнекитайские названия. В США для использования в науке и изготовления научных приборов принята система СИ, для всех остальных областей — американский вариант британской системы единиц.</a:t>
            </a:r>
          </a:p>
          <a:p>
            <a:endParaRPr lang="ru-RU" dirty="0"/>
          </a:p>
        </p:txBody>
      </p:sp>
      <p:pic>
        <p:nvPicPr>
          <p:cNvPr id="3" name="Рисунок 2" descr="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6631" y="1643050"/>
            <a:ext cx="2764441" cy="31432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Интересные  факты</a:t>
            </a:r>
            <a:endParaRPr lang="ru-RU" b="1" dirty="0">
              <a:solidFill>
                <a:srgbClr val="CC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1428736"/>
            <a:ext cx="42862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Образцом меры длины при определении величины аршина и сажени послужила линейка, принадлежавшая ранее Петру I. На линейке был обозначен </a:t>
            </a:r>
            <a:r>
              <a:rPr lang="ru-RU" sz="24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полуаршин</a:t>
            </a:r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. По этой полуаршинной мере были изготовлены образцы мер длины - медный аршин и деревянная сажень. </a:t>
            </a:r>
          </a:p>
          <a:p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 1989 году у линейки был юбилей. Ей исполнилось 200лет. </a:t>
            </a:r>
          </a:p>
          <a:p>
            <a:endParaRPr lang="ru-RU" dirty="0"/>
          </a:p>
        </p:txBody>
      </p:sp>
      <p:pic>
        <p:nvPicPr>
          <p:cNvPr id="4" name="Рисунок 3" descr="fd22243a78e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1857364"/>
            <a:ext cx="2457663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4316" y="2000240"/>
            <a:ext cx="84296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Человек столкнулся с необходимостью измерений в древности, на раннем этапе своего развития – в практической жизни, когда потребовалось измерять расстояния, площади, объемы, веса, и, разумеется, время.</a:t>
            </a:r>
            <a:endParaRPr lang="ru-RU" sz="28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Program Files\Microsoft Office\MEDIA\CAGCAT10\j0252349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428604"/>
            <a:ext cx="1826971" cy="111099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571472" y="285728"/>
            <a:ext cx="50404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>
                  <a:solidFill>
                    <a:srgbClr val="0000FF"/>
                  </a:solidFill>
                </a:ln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 чего начались</a:t>
            </a:r>
            <a:endParaRPr lang="ru-RU" sz="5400" b="1" cap="none" spc="50" dirty="0">
              <a:ln w="11430">
                <a:solidFill>
                  <a:srgbClr val="0000FF"/>
                </a:solidFill>
              </a:ln>
              <a:solidFill>
                <a:srgbClr val="CC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71670" y="1428736"/>
            <a:ext cx="65864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>
                  <a:solidFill>
                    <a:srgbClr val="0000FF"/>
                  </a:solidFill>
                </a:ln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методы измерения?</a:t>
            </a:r>
            <a:endParaRPr lang="ru-RU" sz="5400" b="1" cap="none" spc="50" dirty="0">
              <a:ln w="11430">
                <a:solidFill>
                  <a:srgbClr val="0000FF"/>
                </a:solidFill>
              </a:ln>
              <a:solidFill>
                <a:srgbClr val="CC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" name="Рисунок 9" descr="clock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290" y="5072074"/>
            <a:ext cx="928694" cy="12664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Интересные факты</a:t>
            </a:r>
            <a:endParaRPr lang="ru-RU" b="1" dirty="0">
              <a:solidFill>
                <a:srgbClr val="CC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1357298"/>
            <a:ext cx="642942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 ряде стран Европы, в том числе и в древней Руси, для разметки линий на листах пергамента применялись железные прутья. Когда в 1789 году во Франции началась работа по внедрению метрической системы мер, в Париже были изготовлены две платиновые линейки с метрическими делениями длиной в один метр и шириной 25 мм, называемые эталоном метра. По их образцу изготовили деревянные линейки для академиков, а позднее и для парижских студентов. У школьников линейки появились только в конце XIX века. В Россию линейка попала в 1812 году в качестве военного трофея. В 1899 году по инициативе знаменитого химика Д.И.Менделеева приступили к производству линейки и в России.</a:t>
            </a:r>
            <a:endParaRPr lang="ru-RU" sz="20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Линейка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2330" y="1785926"/>
            <a:ext cx="1721290" cy="26146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Интересные  факты</a:t>
            </a:r>
            <a:endParaRPr lang="ru-RU" b="1" dirty="0">
              <a:solidFill>
                <a:srgbClr val="CC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00496" y="1214422"/>
            <a:ext cx="478634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 глубокой древности число </a:t>
            </a:r>
            <a:r>
              <a:rPr lang="ru-RU" sz="36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оставалось долгое время очень большим. Эти представления о величине числа 7 сохранились в русских пословицах и поговорках и дошли до наших дней: </a:t>
            </a:r>
            <a:b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• “Семь раз отмерь, один раз отрежь”. </a:t>
            </a:r>
            <a:b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• “Семеро одного не ждут”. </a:t>
            </a:r>
            <a:b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• “Семь бед – один ответ”. </a:t>
            </a:r>
            <a:b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• “Один с сошкой, семеро с ложкой”. </a:t>
            </a:r>
            <a:b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• “Лук от семи недуг” и другие.</a:t>
            </a:r>
            <a:endParaRPr lang="ru-RU" sz="24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image08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08" y="5000636"/>
            <a:ext cx="1333500" cy="1314450"/>
          </a:xfrm>
          <a:prstGeom prst="rect">
            <a:avLst/>
          </a:prstGeom>
        </p:spPr>
      </p:pic>
      <p:pic>
        <p:nvPicPr>
          <p:cNvPr id="7" name="Рисунок 6" descr="1c318728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2357430"/>
            <a:ext cx="2452683" cy="1839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71934" y="1142984"/>
            <a:ext cx="471490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Древние люди считали число 7 таинственным и загадочным. Про непонятное и теперь мы говорим, что это книга за “семью печатями”, а народные сказки повествуют о “семимильных сапогах”, о “</a:t>
            </a:r>
            <a:r>
              <a:rPr lang="ru-RU" sz="24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семицветиках</a:t>
            </a:r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” и т.д. И в наши дни в народе почитают число 7. Счастливый человек чувствует себя “на седьмом небе”. Не случайно в неделе 7 дней, в радуге – 7 цветов, в музыке – 7 нот. </a:t>
            </a:r>
            <a:endParaRPr lang="ru-RU" sz="24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flow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2500306"/>
            <a:ext cx="3190874" cy="4084318"/>
          </a:xfrm>
          <a:prstGeom prst="rect">
            <a:avLst/>
          </a:prstGeom>
        </p:spPr>
      </p:pic>
      <p:pic>
        <p:nvPicPr>
          <p:cNvPr id="4" name="Рисунок 3" descr="Cat in boots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928670"/>
            <a:ext cx="1857388" cy="127578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4414" y="285728"/>
            <a:ext cx="7643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Интересные  факты</a:t>
            </a:r>
            <a:endParaRPr lang="ru-RU" sz="4800" b="1" dirty="0">
              <a:solidFill>
                <a:srgbClr val="CC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Интересные  факты</a:t>
            </a:r>
            <a:endParaRPr lang="ru-RU" b="1" dirty="0">
              <a:solidFill>
                <a:srgbClr val="CC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214422"/>
            <a:ext cx="88582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 современном русском языке старинные единицы измерения и слова, их обозначающие сохранились, в основном, в виде пословиц и поговорок :</a:t>
            </a:r>
            <a:b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714620"/>
            <a:ext cx="5000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Пишешь аршинными буквами – крупно.</a:t>
            </a:r>
            <a:endParaRPr lang="ru-RU" sz="20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3429000"/>
            <a:ext cx="52149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Коломенская верста - шутливое название очень высокого человека.</a:t>
            </a:r>
            <a:endParaRPr lang="ru-RU" sz="20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4214818"/>
            <a:ext cx="50720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Косая сажень в плечах" – широкоплечий.</a:t>
            </a:r>
            <a:endParaRPr lang="ru-RU" sz="20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4857760"/>
            <a:ext cx="5072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Умом Россию не понять, Аршином общим (казённым) - не измерить. Тютчев.</a:t>
            </a:r>
            <a:endParaRPr lang="ru-RU" sz="20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А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1785926"/>
            <a:ext cx="1643074" cy="1643074"/>
          </a:xfrm>
          <a:prstGeom prst="rect">
            <a:avLst/>
          </a:prstGeom>
        </p:spPr>
      </p:pic>
      <p:pic>
        <p:nvPicPr>
          <p:cNvPr id="12" name="Рисунок 11" descr="baby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892" y="5357826"/>
            <a:ext cx="1038225" cy="1171575"/>
          </a:xfrm>
          <a:prstGeom prst="rect">
            <a:avLst/>
          </a:prstGeom>
        </p:spPr>
      </p:pic>
      <p:pic>
        <p:nvPicPr>
          <p:cNvPr id="13" name="Рисунок 12" descr="baby4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6" y="3429000"/>
            <a:ext cx="1038225" cy="1333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620688"/>
            <a:ext cx="381642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C0066"/>
                </a:solidFill>
              </a:rPr>
              <a:t>Чтобы определить цену деления прибора, нужно: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660066"/>
                </a:solidFill>
              </a:rPr>
              <a:t>Найти два ближайших штриха шкалы, возле которых написаны числовые значения величины.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660066"/>
                </a:solidFill>
              </a:rPr>
              <a:t>Вычесть из большего значения меньшее.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660066"/>
                </a:solidFill>
              </a:rPr>
              <a:t>Полученное число разделить на количество отрезков между ними.</a:t>
            </a:r>
            <a:endParaRPr lang="ru-RU" sz="2400" b="1" dirty="0">
              <a:solidFill>
                <a:srgbClr val="660066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348880"/>
            <a:ext cx="2897883" cy="23762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404664"/>
            <a:ext cx="902133" cy="4852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393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571480"/>
            <a:ext cx="84296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CC00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Измерение </a:t>
            </a:r>
            <a:r>
              <a:rPr lang="ru-RU" sz="2800" b="1" dirty="0" smtClean="0">
                <a:solidFill>
                  <a:srgbClr val="6600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это один из способов познания. </a:t>
            </a:r>
            <a:r>
              <a:rPr lang="ru-RU" sz="28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С измерениями тесно связано развитие науки и техники. Научные исследования сопровождаются измерениями, позволяющими установить количественные соотношения и закономерности свойств изучаемых явлений. </a:t>
            </a:r>
            <a:endParaRPr lang="ru-RU" sz="2800" b="1" dirty="0" smtClean="0">
              <a:solidFill>
                <a:srgbClr val="660066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Измерение</a:t>
            </a:r>
            <a:r>
              <a:rPr lang="ru-RU" sz="28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– это сравнение какой-либо величины с однородной величиной, принимаемой за единицу меры. </a:t>
            </a:r>
          </a:p>
        </p:txBody>
      </p:sp>
      <p:pic>
        <p:nvPicPr>
          <p:cNvPr id="3" name="Рисунок 2" descr="449-2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4572008"/>
            <a:ext cx="2638802" cy="18023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357166"/>
            <a:ext cx="5072098" cy="474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Д.И. Менделеев </a:t>
            </a:r>
            <a:r>
              <a:rPr lang="ru-RU" sz="28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писал: "Наука начинается с тех пор, как начинают измерять: точная наука немыслима без меры".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Измерение физической величины – длины, площади, объема, веса, температуры - проводится опытным путем с помощью различных средств измерений, например, весов, термометра.</a:t>
            </a:r>
          </a:p>
        </p:txBody>
      </p:sp>
      <p:pic>
        <p:nvPicPr>
          <p:cNvPr id="4" name="Рисунок 3" descr="48551936_2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5138709"/>
            <a:ext cx="2071702" cy="1482434"/>
          </a:xfrm>
          <a:prstGeom prst="rect">
            <a:avLst/>
          </a:prstGeom>
        </p:spPr>
      </p:pic>
      <p:pic>
        <p:nvPicPr>
          <p:cNvPr id="5" name="Рисунок 4" descr="Рисунок5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20" y="3071810"/>
            <a:ext cx="768096" cy="2731008"/>
          </a:xfrm>
          <a:prstGeom prst="rect">
            <a:avLst/>
          </a:prstGeom>
        </p:spPr>
      </p:pic>
      <p:pic>
        <p:nvPicPr>
          <p:cNvPr id="6" name="Рисунок 5" descr="Менделеев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5140" y="436744"/>
            <a:ext cx="1928826" cy="21409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4429156" cy="552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 процессе измерения осуществляется нахождение опытным путем числового значения измеряемой величины, например длины, веса, температуры, в принятых единицах измерения. Сопоставление результатов измерения какой-либо величины и точек числовой прямой производится по шкале (лат. </a:t>
            </a:r>
            <a:r>
              <a:rPr lang="ru-RU" sz="28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scala</a:t>
            </a:r>
            <a:r>
              <a:rPr lang="ru-RU" sz="28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- лестница).</a:t>
            </a:r>
            <a:endParaRPr lang="ru-RU" sz="28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7072266" y="285728"/>
            <a:ext cx="2071734" cy="3571924"/>
            <a:chOff x="5786446" y="1285860"/>
            <a:chExt cx="2643206" cy="4786346"/>
          </a:xfrm>
        </p:grpSpPr>
        <p:pic>
          <p:nvPicPr>
            <p:cNvPr id="3" name="Рисунок 2" descr="K-027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786446" y="1285860"/>
              <a:ext cx="2624134" cy="4778911"/>
            </a:xfrm>
            <a:prstGeom prst="rect">
              <a:avLst/>
            </a:prstGeom>
          </p:spPr>
        </p:pic>
        <p:sp>
          <p:nvSpPr>
            <p:cNvPr id="4" name="Прямоугольный треугольник 3"/>
            <p:cNvSpPr/>
            <p:nvPr/>
          </p:nvSpPr>
          <p:spPr>
            <a:xfrm rot="16200000">
              <a:off x="6929454" y="4572008"/>
              <a:ext cx="1357322" cy="1643074"/>
            </a:xfrm>
            <a:prstGeom prst="rtTriangl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bg1"/>
                </a:gs>
                <a:gs pos="37000">
                  <a:schemeClr val="accent2">
                    <a:lumMod val="20000"/>
                    <a:lumOff val="80000"/>
                  </a:schemeClr>
                </a:gs>
                <a:gs pos="83000">
                  <a:schemeClr val="accent2">
                    <a:lumMod val="20000"/>
                    <a:lumOff val="8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6" name="Рисунок 5" descr="2-5005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628" y="500042"/>
            <a:ext cx="1892257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428604"/>
            <a:ext cx="46434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Метрология </a:t>
            </a:r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– это наука об измерениях и методах обеспечения их единства.</a:t>
            </a:r>
            <a:endParaRPr lang="en-US" sz="2000" b="1" dirty="0" smtClean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По мере развития человеческого общества и метрологии, в частности, конкретное понятие о мере постепенно дополнялось абстрактным понятием «единица измерений».</a:t>
            </a:r>
          </a:p>
        </p:txBody>
      </p:sp>
      <p:pic>
        <p:nvPicPr>
          <p:cNvPr id="4" name="Рисунок 3" descr="Image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322" y="357166"/>
            <a:ext cx="2751208" cy="15716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43372" y="3357562"/>
            <a:ext cx="47149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Первые общегосударственные системы мер возникли очень давно: не менее четырех тысячелетий «тому назад», в Древнем Вавилоне . Следующим «объектом» был Древний Египет. </a:t>
            </a:r>
          </a:p>
          <a:p>
            <a:endParaRPr lang="ru-RU" sz="20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3429000"/>
            <a:ext cx="1643064" cy="299037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428604"/>
            <a:ext cx="51435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Опыт Вавилона и особенно Египта был воспринят и Древним республиканским и императорским Римом , и Россией и ее предшественницей — </a:t>
            </a:r>
            <a:r>
              <a:rPr lang="ru-RU" sz="24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Киевской Русью</a:t>
            </a:r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en-US" sz="2400" b="1" dirty="0" smtClean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fortres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702" y="500042"/>
            <a:ext cx="1585168" cy="23515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86182" y="3571876"/>
            <a:ext cx="51435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С древности, мерой длины и веса всегда был человек: на сколько он протянет руку, сколько сможет поднять на плечи и т.д.</a:t>
            </a:r>
          </a:p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 Киевской Руси мерами длины служили пропорции (меры) человеческого тела. Система древнерусских мер длины включала в себя четыре основные меры; </a:t>
            </a:r>
            <a:r>
              <a:rPr lang="ru-RU" sz="20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верста</a:t>
            </a:r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сажень</a:t>
            </a:r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локоть</a:t>
            </a:r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пядь</a:t>
            </a:r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mera_ch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2786058"/>
            <a:ext cx="3000396" cy="36544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868" y="1428736"/>
            <a:ext cx="5429288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день</a:t>
            </a:r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» – расстояние, проходимое пешим человеком за день; </a:t>
            </a:r>
          </a:p>
          <a:p>
            <a:pPr lvl="0"/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выпряжай</a:t>
            </a:r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» – расстояние между пунктами, где перепрягали лошадей; </a:t>
            </a:r>
          </a:p>
          <a:p>
            <a:pPr lvl="0"/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нержение</a:t>
            </a:r>
            <a:r>
              <a:rPr lang="ru-RU" sz="20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камня</a:t>
            </a:r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» – расстояние, которое пролетает брошенный камень; </a:t>
            </a:r>
          </a:p>
          <a:p>
            <a:pPr lvl="0"/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перестрел</a:t>
            </a:r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» – расстояние, которое пролетает стрела, выпушенная из лука (60-70 м). Постепенно выработалась такая мера, как </a:t>
            </a:r>
            <a:r>
              <a:rPr lang="ru-RU" sz="20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верста</a:t>
            </a:r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(от глагола «верстать», «уравнивать»). В древнерусских источниках упоминается с конца XI века. Одна верста равнялась 750 саженям или 1.140 метрам. </a:t>
            </a:r>
          </a:p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Таким образом, древнерусская система мер длины имела следующий вид: 1 верста = 750 саженям = 2250 локтям = 4500 пядям.</a:t>
            </a:r>
          </a:p>
          <a:p>
            <a:endParaRPr lang="ru-RU" dirty="0"/>
          </a:p>
        </p:txBody>
      </p:sp>
      <p:pic>
        <p:nvPicPr>
          <p:cNvPr id="5" name="Рисунок 4" descr="Рисунок76543.jp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42845" y="1714488"/>
            <a:ext cx="3143272" cy="48577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8596" y="357166"/>
            <a:ext cx="8215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Для измерения больших расстояний первоначально использовались приблизительные бытовые меры: отрезки пути, преодолеваемые за определенный интервалы времени: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86116" y="1285860"/>
            <a:ext cx="364333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Существовал ряд мер массы: золотника, фунта (гривны), пуда. Наибольшая из известных эталонных гирь имела массу, равную двум пудам. Имелся целый набор мер объема от бутылки до ведра (12,29904 л) и до бочки, равной 40 ведрам.</a:t>
            </a:r>
          </a:p>
          <a:p>
            <a:endParaRPr lang="ru-RU" dirty="0"/>
          </a:p>
        </p:txBody>
      </p:sp>
      <p:pic>
        <p:nvPicPr>
          <p:cNvPr id="5" name="Рисунок 4" descr="Дедушка5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4000504"/>
            <a:ext cx="2381250" cy="2095500"/>
          </a:xfrm>
          <a:prstGeom prst="rect">
            <a:avLst/>
          </a:prstGeom>
        </p:spPr>
      </p:pic>
      <p:pic>
        <p:nvPicPr>
          <p:cNvPr id="7" name="Рисунок 6" descr="Весы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357166"/>
            <a:ext cx="1534932" cy="1043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259</TotalTime>
  <Words>1496</Words>
  <Application>Microsoft Office PowerPoint</Application>
  <PresentationFormat>Экран (4:3)</PresentationFormat>
  <Paragraphs>64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Интересные  факты</vt:lpstr>
      <vt:lpstr>Интересные факты</vt:lpstr>
      <vt:lpstr>Интересные  факты</vt:lpstr>
      <vt:lpstr>Презентация PowerPoint</vt:lpstr>
      <vt:lpstr>Интересные  факты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«Семь раз отмерь, один раз отрежь…».  С чего начались методы измерения? </dc:title>
  <cp:lastModifiedBy>HOME</cp:lastModifiedBy>
  <cp:revision>39</cp:revision>
  <dcterms:modified xsi:type="dcterms:W3CDTF">2018-09-03T13:05:01Z</dcterms:modified>
</cp:coreProperties>
</file>