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D9468-6F08-4C51-BDEC-76296BE1521E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591E-B5AC-46DA-8EE0-B18590CB6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977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D9468-6F08-4C51-BDEC-76296BE1521E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591E-B5AC-46DA-8EE0-B18590CB6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798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D9468-6F08-4C51-BDEC-76296BE1521E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591E-B5AC-46DA-8EE0-B18590CB6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496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D9468-6F08-4C51-BDEC-76296BE1521E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591E-B5AC-46DA-8EE0-B18590CB62B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40816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D9468-6F08-4C51-BDEC-76296BE1521E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591E-B5AC-46DA-8EE0-B18590CB6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168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D9468-6F08-4C51-BDEC-76296BE1521E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591E-B5AC-46DA-8EE0-B18590CB6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9276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D9468-6F08-4C51-BDEC-76296BE1521E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591E-B5AC-46DA-8EE0-B18590CB6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4575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D9468-6F08-4C51-BDEC-76296BE1521E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591E-B5AC-46DA-8EE0-B18590CB6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9421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D9468-6F08-4C51-BDEC-76296BE1521E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591E-B5AC-46DA-8EE0-B18590CB6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543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D9468-6F08-4C51-BDEC-76296BE1521E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591E-B5AC-46DA-8EE0-B18590CB6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948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D9468-6F08-4C51-BDEC-76296BE1521E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591E-B5AC-46DA-8EE0-B18590CB6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865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D9468-6F08-4C51-BDEC-76296BE1521E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591E-B5AC-46DA-8EE0-B18590CB6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545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D9468-6F08-4C51-BDEC-76296BE1521E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591E-B5AC-46DA-8EE0-B18590CB6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321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D9468-6F08-4C51-BDEC-76296BE1521E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591E-B5AC-46DA-8EE0-B18590CB6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013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D9468-6F08-4C51-BDEC-76296BE1521E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591E-B5AC-46DA-8EE0-B18590CB6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00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D9468-6F08-4C51-BDEC-76296BE1521E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591E-B5AC-46DA-8EE0-B18590CB6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667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D9468-6F08-4C51-BDEC-76296BE1521E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E591E-B5AC-46DA-8EE0-B18590CB6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363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D6D9468-6F08-4C51-BDEC-76296BE1521E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E591E-B5AC-46DA-8EE0-B18590CB6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4642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677636" y="318407"/>
            <a:ext cx="10167785" cy="5460577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Организация и содержание психолого-педагогического сопровождения ребенка с нарушениями развития</a:t>
            </a:r>
          </a:p>
          <a:p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Выполнила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Кучеренко Н.И.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36" y="3361870"/>
            <a:ext cx="4558393" cy="303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782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2956" y="109183"/>
            <a:ext cx="111502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sz="24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Использование методов, активизирующих познавательную деятельность учащихся (игровые ситуации; дидактические игры, которые связаны с поиском видовых и родовых признаков предметов; игровые тренинги, способствующие развитию умения общаться с другими; </a:t>
            </a:r>
            <a:r>
              <a:rPr lang="ru-RU" altLang="ru-RU" sz="2400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гимнастика </a:t>
            </a:r>
            <a:r>
              <a:rPr lang="ru-RU" altLang="ru-RU" sz="24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релаксация, позволяющие снять мышечные спазмы и зажимы, особенно в области лица и кистей рук), развивающих их устную и письменную речь и формирующих необходимые учебные навыки</a:t>
            </a:r>
            <a:r>
              <a:rPr lang="ru-RU" altLang="ru-RU" sz="2400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24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400" dirty="0" smtClean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sz="2400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</a:t>
            </a:r>
            <a:r>
              <a:rPr lang="ru-RU" altLang="ru-RU" sz="24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такта. Постоянное поощрение за малейшие успехи, своевременная и тактическая помощь каждому ребёнку, развитие в нём веры в собственные силы и возможности.</a:t>
            </a:r>
            <a:endParaRPr lang="ru-RU" altLang="ru-RU" dirty="0">
              <a:solidFill>
                <a:schemeClr val="tx2">
                  <a:lumMod val="1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ru-RU" altLang="ru-RU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535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460" y="318491"/>
            <a:ext cx="8541204" cy="641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043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Дети с ограниченными возможностями здоровья (ОВЗ) -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tx2">
                    <a:lumMod val="10000"/>
                  </a:schemeClr>
                </a:solidFill>
              </a:rPr>
              <a:t>это дети-инвалиды, либо другие </a:t>
            </a:r>
            <a:endParaRPr lang="ru-RU" sz="3200" dirty="0" smtClean="0">
              <a:solidFill>
                <a:schemeClr val="tx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chemeClr val="tx2">
                    <a:lumMod val="10000"/>
                  </a:schemeClr>
                </a:solidFill>
              </a:rPr>
              <a:t>дети </a:t>
            </a:r>
            <a:r>
              <a:rPr lang="ru-RU" sz="3200" dirty="0">
                <a:solidFill>
                  <a:schemeClr val="tx2">
                    <a:lumMod val="10000"/>
                  </a:schemeClr>
                </a:solidFill>
              </a:rPr>
              <a:t>в возрасте от 0 до 18 лет, не признанные в установленном порядке детьми-инвалидами, но имеющие временные или постоянные отклонения в физическом и (или) психическом развитии и нуждающиеся в создании специальных условий обучения и воспитания.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3527" y="761829"/>
            <a:ext cx="3442904" cy="258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12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Категории детей с ОВЗ по классификации В.А. Лапшина и Б.Л. </a:t>
            </a:r>
            <a:r>
              <a:rPr lang="ru-RU" sz="3200" dirty="0" err="1" smtClean="0"/>
              <a:t>Пузанова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• </a:t>
            </a: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Дети </a:t>
            </a:r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с нарушением слуха (глухие, слабослышащие, позднооглохшие);</a:t>
            </a:r>
          </a:p>
          <a:p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• </a:t>
            </a: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Дети с </a:t>
            </a:r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нарушением зрения (слепые, слабовидящие);</a:t>
            </a:r>
          </a:p>
          <a:p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• </a:t>
            </a: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Дети </a:t>
            </a:r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с нарушением речи (логопаты);</a:t>
            </a:r>
          </a:p>
          <a:p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• </a:t>
            </a: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Дети </a:t>
            </a:r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с нарушением опорно-двигательного аппарата;</a:t>
            </a:r>
          </a:p>
          <a:p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• </a:t>
            </a: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Дети с </a:t>
            </a:r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умственной отсталостью;</a:t>
            </a:r>
          </a:p>
          <a:p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• </a:t>
            </a: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Дети </a:t>
            </a:r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с задержкой психического развития;</a:t>
            </a:r>
          </a:p>
          <a:p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• </a:t>
            </a: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Дети </a:t>
            </a:r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с нарушением поведения и общения;</a:t>
            </a:r>
          </a:p>
          <a:p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• </a:t>
            </a: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Дети </a:t>
            </a:r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с комплексными нарушениями психофизического развития (слепоглухонемых, глухих или слепых дети с умственной отсталостью)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1771" y="3375932"/>
            <a:ext cx="2869163" cy="165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50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Психолого-педагогическое сопровождение детей с ОВЗ: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2">
                    <a:lumMod val="10000"/>
                  </a:schemeClr>
                </a:solidFill>
              </a:rPr>
              <a:t>диагностику уровня развития ребенка;</a:t>
            </a:r>
          </a:p>
          <a:p>
            <a:r>
              <a:rPr lang="ru-RU" sz="2800" dirty="0" smtClean="0">
                <a:solidFill>
                  <a:schemeClr val="tx2">
                    <a:lumMod val="10000"/>
                  </a:schemeClr>
                </a:solidFill>
                <a:cs typeface="Times New Roman" panose="02020603050405020304" pitchFamily="18" charset="0"/>
              </a:rPr>
              <a:t>индивидуальные </a:t>
            </a:r>
            <a:r>
              <a:rPr lang="ru-RU" sz="2800" dirty="0">
                <a:solidFill>
                  <a:schemeClr val="tx2">
                    <a:lumMod val="10000"/>
                  </a:schemeClr>
                </a:solidFill>
                <a:cs typeface="Times New Roman" panose="02020603050405020304" pitchFamily="18" charset="0"/>
              </a:rPr>
              <a:t>и групповые коррекционно-развивающие занятия психолога с </a:t>
            </a:r>
            <a:r>
              <a:rPr lang="ru-RU" sz="2800" dirty="0" smtClean="0">
                <a:solidFill>
                  <a:schemeClr val="tx2">
                    <a:lumMod val="10000"/>
                  </a:schemeClr>
                </a:solidFill>
                <a:cs typeface="Times New Roman" panose="02020603050405020304" pitchFamily="18" charset="0"/>
              </a:rPr>
              <a:t>детьми;</a:t>
            </a:r>
          </a:p>
          <a:p>
            <a:r>
              <a:rPr lang="ru-RU" sz="2800" dirty="0">
                <a:solidFill>
                  <a:schemeClr val="tx2">
                    <a:lumMod val="10000"/>
                  </a:schemeClr>
                </a:solidFill>
                <a:cs typeface="Times New Roman" panose="02020603050405020304" pitchFamily="18" charset="0"/>
              </a:rPr>
              <a:t>к</a:t>
            </a:r>
            <a:r>
              <a:rPr lang="ru-RU" sz="2800" dirty="0" smtClean="0">
                <a:solidFill>
                  <a:schemeClr val="tx2">
                    <a:lumMod val="10000"/>
                  </a:schemeClr>
                </a:solidFill>
                <a:cs typeface="Times New Roman" panose="02020603050405020304" pitchFamily="18" charset="0"/>
              </a:rPr>
              <a:t>онсультирование родителей, </a:t>
            </a:r>
            <a:endParaRPr lang="ru-RU" sz="2800" dirty="0" smtClean="0">
              <a:solidFill>
                <a:schemeClr val="tx2">
                  <a:lumMod val="10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chemeClr val="tx2">
                    <a:lumMod val="10000"/>
                  </a:schemeClr>
                </a:solidFill>
                <a:cs typeface="Times New Roman" panose="02020603050405020304" pitchFamily="18" charset="0"/>
              </a:rPr>
              <a:t>педагогов</a:t>
            </a:r>
            <a:r>
              <a:rPr lang="ru-RU" sz="2800" dirty="0" smtClean="0">
                <a:solidFill>
                  <a:schemeClr val="tx2">
                    <a:lumMod val="10000"/>
                  </a:schemeClr>
                </a:solidFill>
                <a:cs typeface="Times New Roman" panose="02020603050405020304" pitchFamily="18" charset="0"/>
              </a:rPr>
              <a:t>, обучающихся;</a:t>
            </a:r>
          </a:p>
          <a:p>
            <a:r>
              <a:rPr lang="ru-RU" sz="2800" dirty="0" smtClean="0">
                <a:solidFill>
                  <a:schemeClr val="tx2">
                    <a:lumMod val="10000"/>
                  </a:schemeClr>
                </a:solidFill>
                <a:cs typeface="Times New Roman" panose="02020603050405020304" pitchFamily="18" charset="0"/>
              </a:rPr>
              <a:t>просвещение родителей, </a:t>
            </a:r>
            <a:endParaRPr lang="ru-RU" sz="2800" dirty="0" smtClean="0">
              <a:solidFill>
                <a:schemeClr val="tx2">
                  <a:lumMod val="10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chemeClr val="tx2">
                    <a:lumMod val="10000"/>
                  </a:schemeClr>
                </a:solidFill>
                <a:cs typeface="Times New Roman" panose="02020603050405020304" pitchFamily="18" charset="0"/>
              </a:rPr>
              <a:t>педагогов</a:t>
            </a:r>
            <a:r>
              <a:rPr lang="ru-RU" sz="2800" dirty="0" smtClean="0">
                <a:solidFill>
                  <a:schemeClr val="tx2">
                    <a:lumMod val="10000"/>
                  </a:schemeClr>
                </a:solidFill>
                <a:cs typeface="Times New Roman" panose="02020603050405020304" pitchFamily="18" charset="0"/>
              </a:rPr>
              <a:t>, обучающихся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4832" y="3763735"/>
            <a:ext cx="4846668" cy="282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79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44929" y="0"/>
            <a:ext cx="5949496" cy="1957388"/>
          </a:xfrm>
        </p:spPr>
        <p:txBody>
          <a:bodyPr>
            <a:normAutofit fontScale="90000"/>
          </a:bodyPr>
          <a:lstStyle/>
          <a:p>
            <a:r>
              <a:rPr lang="ru-RU" altLang="ru-RU" sz="31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с ограниченными возможностями здоровья </a:t>
            </a:r>
            <a:r>
              <a:rPr lang="ru-RU" altLang="ru-RU" sz="40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принимаются на обучение по адаптированной основной общеобразовательной программе только с согласия родителей (законных представителей) и на основании рекомендаций психолого-медико-педагогической комиссии.</a:t>
            </a:r>
            <a:endParaRPr lang="ru-RU" sz="4000" b="1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9982" y="1526721"/>
            <a:ext cx="4229505" cy="454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709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609600"/>
            <a:ext cx="10156371" cy="1320800"/>
          </a:xfrm>
        </p:spPr>
        <p:txBody>
          <a:bodyPr>
            <a:noAutofit/>
          </a:bodyPr>
          <a:lstStyle/>
          <a:p>
            <a:r>
              <a:rPr lang="ru-RU" altLang="ru-RU" sz="2800" b="1" i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образовательная программа</a:t>
            </a:r>
            <a:r>
              <a:rPr lang="ru-RU" altLang="ru-RU" sz="28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образовательная программа, адаптированная для обучения ребенка с ОВЗ (в том числе с инвалидностью),</a:t>
            </a:r>
            <a:r>
              <a:rPr lang="ru-RU" altLang="ru-RU" sz="28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разрабатывается на базе основной общеобразовательной программы, с учетом адаптированной основной образовательной программы и в соответствии с  психофизическими особенностями и особыми образовательными потребностями категории лиц с ОВЗ, к которой относится ребенок (например, </a:t>
            </a:r>
            <a:r>
              <a:rPr lang="ru-RU" altLang="ru-RU" sz="2800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</a:t>
            </a:r>
            <a:r>
              <a:rPr lang="ru-RU" altLang="ru-RU" sz="28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нарушениями зрения – слепых, </a:t>
            </a:r>
            <a:r>
              <a:rPr lang="ru-RU" altLang="ru-RU" sz="2800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слабовидящих</a:t>
            </a:r>
            <a:r>
              <a:rPr lang="ru-RU" altLang="ru-RU" sz="28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лиц с нарушением слуха </a:t>
            </a:r>
            <a:r>
              <a:rPr lang="ru-RU" altLang="ru-RU" sz="2800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br>
              <a:rPr lang="ru-RU" altLang="ru-RU" sz="2800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глухих, слабослышащих и т.д.).</a:t>
            </a:r>
            <a:r>
              <a:rPr lang="ru-RU" sz="28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3752" y="3731078"/>
            <a:ext cx="5362985" cy="301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305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711362"/>
              </p:ext>
            </p:extLst>
          </p:nvPr>
        </p:nvGraphicFramePr>
        <p:xfrm>
          <a:off x="677862" y="689227"/>
          <a:ext cx="10009187" cy="494986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265252">
                  <a:extLst>
                    <a:ext uri="{9D8B030D-6E8A-4147-A177-3AD203B41FA5}">
                      <a16:colId xmlns:a16="http://schemas.microsoft.com/office/drawing/2014/main" val="3403321734"/>
                    </a:ext>
                  </a:extLst>
                </a:gridCol>
                <a:gridCol w="4743935">
                  <a:extLst>
                    <a:ext uri="{9D8B030D-6E8A-4147-A177-3AD203B41FA5}">
                      <a16:colId xmlns:a16="http://schemas.microsoft.com/office/drawing/2014/main" val="3652519978"/>
                    </a:ext>
                  </a:extLst>
                </a:gridCol>
              </a:tblGrid>
              <a:tr h="613672">
                <a:tc>
                  <a:txBody>
                    <a:bodyPr/>
                    <a:lstStyle/>
                    <a:p>
                      <a:r>
                        <a:rPr lang="ru-RU" sz="1800" dirty="0"/>
                        <a:t>Категория  детей с ОВЗ</a:t>
                      </a:r>
                    </a:p>
                  </a:txBody>
                  <a:tcPr marL="91439" marR="91439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Варианты программ ФГОС НОО ОВЗ</a:t>
                      </a:r>
                    </a:p>
                  </a:txBody>
                  <a:tcPr marL="91439" marR="91439" marT="45712" marB="45712"/>
                </a:tc>
                <a:extLst>
                  <a:ext uri="{0D108BD9-81ED-4DB2-BD59-A6C34878D82A}">
                    <a16:rowId xmlns:a16="http://schemas.microsoft.com/office/drawing/2014/main" val="2662283246"/>
                  </a:ext>
                </a:extLst>
              </a:tr>
              <a:tr h="352951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Глухие дети</a:t>
                      </a:r>
                    </a:p>
                  </a:txBody>
                  <a:tcPr marL="91439" marR="91439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1.1,  1.2,  1.3,  1.4</a:t>
                      </a:r>
                    </a:p>
                  </a:txBody>
                  <a:tcPr marL="91439" marR="91439" marT="45712" marB="45712"/>
                </a:tc>
                <a:extLst>
                  <a:ext uri="{0D108BD9-81ED-4DB2-BD59-A6C34878D82A}">
                    <a16:rowId xmlns:a16="http://schemas.microsoft.com/office/drawing/2014/main" val="4238188915"/>
                  </a:ext>
                </a:extLst>
              </a:tr>
              <a:tr h="350663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Слабослышащие дети</a:t>
                      </a:r>
                    </a:p>
                  </a:txBody>
                  <a:tcPr marL="91439" marR="91439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2.1,  2.2,  2.3</a:t>
                      </a:r>
                    </a:p>
                  </a:txBody>
                  <a:tcPr marL="91439" marR="91439" marT="45712" marB="45712"/>
                </a:tc>
                <a:extLst>
                  <a:ext uri="{0D108BD9-81ED-4DB2-BD59-A6C34878D82A}">
                    <a16:rowId xmlns:a16="http://schemas.microsoft.com/office/drawing/2014/main" val="2758727872"/>
                  </a:ext>
                </a:extLst>
              </a:tr>
              <a:tr h="352951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Слепые дети</a:t>
                      </a:r>
                    </a:p>
                  </a:txBody>
                  <a:tcPr marL="91439" marR="91439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3.1,  3.2,  3.3,  3.4</a:t>
                      </a:r>
                    </a:p>
                  </a:txBody>
                  <a:tcPr marL="91439" marR="91439" marT="45712" marB="45712"/>
                </a:tc>
                <a:extLst>
                  <a:ext uri="{0D108BD9-81ED-4DB2-BD59-A6C34878D82A}">
                    <a16:rowId xmlns:a16="http://schemas.microsoft.com/office/drawing/2014/main" val="935088331"/>
                  </a:ext>
                </a:extLst>
              </a:tr>
              <a:tr h="352951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Слабовидящие</a:t>
                      </a:r>
                    </a:p>
                  </a:txBody>
                  <a:tcPr marL="91439" marR="91439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4.1,  4.2,  4.3</a:t>
                      </a:r>
                    </a:p>
                  </a:txBody>
                  <a:tcPr marL="91439" marR="91439" marT="45712" marB="45712"/>
                </a:tc>
                <a:extLst>
                  <a:ext uri="{0D108BD9-81ED-4DB2-BD59-A6C34878D82A}">
                    <a16:rowId xmlns:a16="http://schemas.microsoft.com/office/drawing/2014/main" val="1076269001"/>
                  </a:ext>
                </a:extLst>
              </a:tr>
              <a:tr h="352951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Дети с речевыми нарушениями</a:t>
                      </a:r>
                    </a:p>
                  </a:txBody>
                  <a:tcPr marL="91439" marR="91439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5,1,  5.2</a:t>
                      </a:r>
                    </a:p>
                  </a:txBody>
                  <a:tcPr marL="91439" marR="91439" marT="45712" marB="45712"/>
                </a:tc>
                <a:extLst>
                  <a:ext uri="{0D108BD9-81ED-4DB2-BD59-A6C34878D82A}">
                    <a16:rowId xmlns:a16="http://schemas.microsoft.com/office/drawing/2014/main" val="2584102187"/>
                  </a:ext>
                </a:extLst>
              </a:tr>
              <a:tr h="613672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Дети с двигательными нарушениями</a:t>
                      </a:r>
                    </a:p>
                  </a:txBody>
                  <a:tcPr marL="91439" marR="91439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6.1,  6.2,</a:t>
                      </a:r>
                      <a:r>
                        <a:rPr lang="ru-RU" sz="1800" b="1" baseline="0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  6.3,  6.4</a:t>
                      </a:r>
                      <a:endParaRPr lang="ru-RU" sz="1800" b="1" dirty="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 marL="91439" marR="91439" marT="45712" marB="45712"/>
                </a:tc>
                <a:extLst>
                  <a:ext uri="{0D108BD9-81ED-4DB2-BD59-A6C34878D82A}">
                    <a16:rowId xmlns:a16="http://schemas.microsoft.com/office/drawing/2014/main" val="1158312239"/>
                  </a:ext>
                </a:extLst>
              </a:tr>
              <a:tr h="613672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Дети с задержкой психического развития</a:t>
                      </a:r>
                    </a:p>
                  </a:txBody>
                  <a:tcPr marL="91439" marR="91439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7.1,  7.2</a:t>
                      </a:r>
                    </a:p>
                  </a:txBody>
                  <a:tcPr marL="91439" marR="91439" marT="45712" marB="45712"/>
                </a:tc>
                <a:extLst>
                  <a:ext uri="{0D108BD9-81ED-4DB2-BD59-A6C34878D82A}">
                    <a16:rowId xmlns:a16="http://schemas.microsoft.com/office/drawing/2014/main" val="514095688"/>
                  </a:ext>
                </a:extLst>
              </a:tr>
              <a:tr h="613672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Дети с расстройствами </a:t>
                      </a:r>
                      <a:r>
                        <a:rPr lang="ru-RU" sz="1800" b="1" dirty="0" err="1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аутистического</a:t>
                      </a:r>
                      <a:r>
                        <a:rPr lang="ru-RU" sz="1800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 спектра</a:t>
                      </a:r>
                    </a:p>
                  </a:txBody>
                  <a:tcPr marL="91439" marR="91439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8.1,  8.2,  8.3,  8.4</a:t>
                      </a:r>
                    </a:p>
                  </a:txBody>
                  <a:tcPr marL="91439" marR="91439" marT="45712" marB="45712"/>
                </a:tc>
                <a:extLst>
                  <a:ext uri="{0D108BD9-81ED-4DB2-BD59-A6C34878D82A}">
                    <a16:rowId xmlns:a16="http://schemas.microsoft.com/office/drawing/2014/main" val="3329245506"/>
                  </a:ext>
                </a:extLst>
              </a:tr>
              <a:tr h="613672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Дети с умственной отсталостью</a:t>
                      </a:r>
                    </a:p>
                  </a:txBody>
                  <a:tcPr marL="91439" marR="91439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1, 2  (ФГОС обучающихся с умственной отсталостью)</a:t>
                      </a:r>
                    </a:p>
                  </a:txBody>
                  <a:tcPr marL="91439" marR="91439" marT="45712" marB="45712"/>
                </a:tc>
                <a:extLst>
                  <a:ext uri="{0D108BD9-81ED-4DB2-BD59-A6C34878D82A}">
                    <a16:rowId xmlns:a16="http://schemas.microsoft.com/office/drawing/2014/main" val="1540905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6805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2262" y="327546"/>
            <a:ext cx="1068619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психолого-педагогического сопровождения </a:t>
            </a:r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600" b="1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600" b="1" u="sng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</a:t>
            </a:r>
            <a:r>
              <a:rPr lang="ru-RU" sz="1600" b="1" u="sng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16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обеспечение нормативно-правовых, экономических, материально-технических, научно-методических, социально-психологических и иных условий, необходимых для организации процесса психолого-педагогического сопровождения. На данном этапе происходит подбор диагностического инструментария, осуществляется выработка плана и срока проведения первичной диагностики, а также осуществляется знакомство родителей (законных представителей) с целями, задачами, содержанием и механизмами психолого-педагогического сопровождения в образовательной среде;</a:t>
            </a:r>
          </a:p>
          <a:p>
            <a:pPr marL="342900" indent="-342900" algn="just">
              <a:buAutoNum type="arabicParenR"/>
            </a:pPr>
            <a:r>
              <a:rPr lang="ru-RU" sz="16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b="1" u="sng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психолого-педагогическая диагностика </a:t>
            </a:r>
            <a:r>
              <a:rPr lang="ru-RU" sz="16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данный этап психолого-педагогического сопровождения включает в себя предварительную диагностику обучающихся, в том числе – с легкой степенью умственной отсталости, которая будет служить основной для педагогической диагностики. В ходе психологической диагностики выявляются особенности  психического развития обучающегося, выявляются нарушения индивидуально-личностного развития, определяются ведущие нарушения и, напротив – сильные стороны развития ребенка с помощью применения таких методов, как: тестирование, беседа. </a:t>
            </a:r>
          </a:p>
          <a:p>
            <a:pPr marL="342900" indent="-342900" algn="just">
              <a:buAutoNum type="arabicParenR"/>
            </a:pPr>
            <a:r>
              <a:rPr lang="ru-RU" sz="16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аналитический этап </a:t>
            </a:r>
            <a:r>
              <a:rPr lang="ru-RU" sz="16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данный этап сопровождения включает в себя анализ полученной информации и дифференцирование выявленных проблем. На основе анализа происходит определение необходимого рода и вида психолого-педагогического сопровождения, составляется индивидуальное заключение и рекомендации для субъектов образовательного процесса; </a:t>
            </a:r>
          </a:p>
          <a:p>
            <a:pPr marL="342900" indent="-342900" algn="just">
              <a:buAutoNum type="arabicParenR"/>
            </a:pPr>
            <a:r>
              <a:rPr lang="ru-RU" sz="16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коррекционный этап </a:t>
            </a:r>
            <a:r>
              <a:rPr lang="ru-RU" sz="16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 ходе данного этапа психолого-педагогического сопровождения обучающихся с особыми образовательными потребностями, осуществляется коррекционная работа в соответствии с выявленными проблемами при использовании специальных методик, направленных на коррекцию и развитие выявленных недостатков индивидуально-личностного развития, обучающегося младшего школьного возраста; </a:t>
            </a:r>
          </a:p>
          <a:p>
            <a:pPr marL="342900" indent="-342900" algn="just">
              <a:buAutoNum type="arabicParenR"/>
            </a:pPr>
            <a:r>
              <a:rPr lang="ru-RU" sz="16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завершающий этап </a:t>
            </a:r>
            <a:r>
              <a:rPr lang="ru-RU" sz="16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на данном этапе, по мере необходимости осуществляется консультирование субъектов образовательного процесса (дети, родители, педагоги), проводится повторная диагностика. </a:t>
            </a:r>
          </a:p>
        </p:txBody>
      </p:sp>
    </p:spTree>
    <p:extLst>
      <p:ext uri="{BB962C8B-B14F-4D97-AF65-F5344CB8AC3E}">
        <p14:creationId xmlns:p14="http://schemas.microsoft.com/office/powerpoint/2010/main" val="1891450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1003" y="668740"/>
            <a:ext cx="921223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>
              <a:lnSpc>
                <a:spcPct val="150000"/>
              </a:lnSpc>
            </a:pPr>
            <a:r>
              <a:rPr lang="ru-RU" altLang="ru-RU" sz="32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соблюдать </a:t>
            </a:r>
            <a:r>
              <a:rPr lang="ru-RU" altLang="ru-RU" sz="3200" b="1" u="sng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принципы и правила при коррекционной работе с детьми с ОВЗ: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sz="24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подход к каждому ученику.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sz="24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Предотвращение наступления утомления, используя для этого разнообразные средства (чередование умственной и практической деятельности, преподнесение материала небольшими дозами, использование интересного и красочного дидактического материала и средств наглядности).</a:t>
            </a:r>
          </a:p>
        </p:txBody>
      </p:sp>
    </p:spTree>
    <p:extLst>
      <p:ext uri="{BB962C8B-B14F-4D97-AF65-F5344CB8AC3E}">
        <p14:creationId xmlns:p14="http://schemas.microsoft.com/office/powerpoint/2010/main" val="12585817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42</TotalTime>
  <Words>761</Words>
  <Application>Microsoft Office PowerPoint</Application>
  <PresentationFormat>Широкоэкранный</PresentationFormat>
  <Paragraphs>58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Times New Roman</vt:lpstr>
      <vt:lpstr>Wingdings</vt:lpstr>
      <vt:lpstr>Wingdings 3</vt:lpstr>
      <vt:lpstr>Ион</vt:lpstr>
      <vt:lpstr> </vt:lpstr>
      <vt:lpstr>Дети с ограниченными возможностями здоровья (ОВЗ) - </vt:lpstr>
      <vt:lpstr>Категории детей с ОВЗ по классификации В.А. Лапшина и Б.Л. Пузанова</vt:lpstr>
      <vt:lpstr>Психолого-педагогическое сопровождение детей с ОВЗ:</vt:lpstr>
      <vt:lpstr>Дети с ограниченными возможностями здоровья принимаются на обучение по адаптированной основной общеобразовательной программе только с согласия родителей (законных представителей) и на основании рекомендаций психолого-медико-педагогической комиссии.</vt:lpstr>
      <vt:lpstr>Адаптированная образовательная программа – это образовательная программа, адаптированная для обучения ребенка с ОВЗ (в том числе с инвалидностью), разрабатывается на базе основной общеобразовательной программы, с учетом адаптированной основной образовательной программы и в соответствии с  психофизическими особенностями и особыми образовательными потребностями категории лиц с ОВЗ, к которой относится ребенок (например,  лиц с нарушениями зрения – слепых,  слабовидящих; лиц с нарушением слуха –  глухих, слабослышащих и т.д.).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User Windows</dc:creator>
  <cp:lastModifiedBy>Психолог</cp:lastModifiedBy>
  <cp:revision>6</cp:revision>
  <dcterms:created xsi:type="dcterms:W3CDTF">2023-12-10T09:01:58Z</dcterms:created>
  <dcterms:modified xsi:type="dcterms:W3CDTF">2024-10-09T08:10:30Z</dcterms:modified>
</cp:coreProperties>
</file>